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439" r:id="rId3"/>
    <p:sldId id="287" r:id="rId4"/>
    <p:sldId id="258" r:id="rId5"/>
    <p:sldId id="259" r:id="rId6"/>
    <p:sldId id="260" r:id="rId7"/>
    <p:sldId id="261" r:id="rId8"/>
    <p:sldId id="262" r:id="rId9"/>
    <p:sldId id="266" r:id="rId10"/>
    <p:sldId id="267" r:id="rId11"/>
    <p:sldId id="268" r:id="rId12"/>
    <p:sldId id="269" r:id="rId13"/>
    <p:sldId id="263" r:id="rId14"/>
    <p:sldId id="270" r:id="rId15"/>
    <p:sldId id="276" r:id="rId16"/>
    <p:sldId id="272" r:id="rId17"/>
    <p:sldId id="273" r:id="rId18"/>
    <p:sldId id="275" r:id="rId19"/>
    <p:sldId id="288" r:id="rId20"/>
    <p:sldId id="286" r:id="rId21"/>
    <p:sldId id="271" r:id="rId22"/>
    <p:sldId id="284" r:id="rId23"/>
    <p:sldId id="285" r:id="rId24"/>
    <p:sldId id="278" r:id="rId25"/>
    <p:sldId id="280" r:id="rId26"/>
    <p:sldId id="277" r:id="rId27"/>
    <p:sldId id="281" r:id="rId28"/>
    <p:sldId id="279" r:id="rId29"/>
    <p:sldId id="289" r:id="rId30"/>
    <p:sldId id="282" r:id="rId31"/>
    <p:sldId id="397" r:id="rId32"/>
    <p:sldId id="398" r:id="rId33"/>
    <p:sldId id="400" r:id="rId34"/>
    <p:sldId id="290" r:id="rId35"/>
    <p:sldId id="399" r:id="rId36"/>
    <p:sldId id="401" r:id="rId37"/>
    <p:sldId id="402" r:id="rId38"/>
    <p:sldId id="403" r:id="rId39"/>
    <p:sldId id="404" r:id="rId40"/>
    <p:sldId id="405" r:id="rId41"/>
    <p:sldId id="406" r:id="rId42"/>
    <p:sldId id="407" r:id="rId43"/>
    <p:sldId id="408" r:id="rId44"/>
    <p:sldId id="409" r:id="rId45"/>
    <p:sldId id="438" r:id="rId46"/>
    <p:sldId id="410" r:id="rId47"/>
    <p:sldId id="411" r:id="rId48"/>
    <p:sldId id="412" r:id="rId49"/>
    <p:sldId id="413" r:id="rId50"/>
    <p:sldId id="414" r:id="rId51"/>
    <p:sldId id="415" r:id="rId52"/>
    <p:sldId id="416" r:id="rId53"/>
    <p:sldId id="417" r:id="rId54"/>
    <p:sldId id="418" r:id="rId55"/>
    <p:sldId id="419" r:id="rId56"/>
    <p:sldId id="420" r:id="rId57"/>
    <p:sldId id="421" r:id="rId58"/>
    <p:sldId id="422" r:id="rId59"/>
    <p:sldId id="423" r:id="rId60"/>
    <p:sldId id="424" r:id="rId61"/>
    <p:sldId id="425" r:id="rId62"/>
    <p:sldId id="427" r:id="rId63"/>
    <p:sldId id="426" r:id="rId64"/>
    <p:sldId id="428" r:id="rId65"/>
    <p:sldId id="429" r:id="rId66"/>
    <p:sldId id="430" r:id="rId67"/>
    <p:sldId id="431" r:id="rId68"/>
    <p:sldId id="432" r:id="rId69"/>
    <p:sldId id="433" r:id="rId70"/>
    <p:sldId id="434" r:id="rId71"/>
    <p:sldId id="436" r:id="rId72"/>
    <p:sldId id="437" r:id="rId73"/>
    <p:sldId id="435" r:id="rId74"/>
    <p:sldId id="382" r:id="rId75"/>
    <p:sldId id="383" r:id="rId76"/>
    <p:sldId id="384" r:id="rId77"/>
    <p:sldId id="385" r:id="rId78"/>
    <p:sldId id="386" r:id="rId79"/>
    <p:sldId id="387" r:id="rId80"/>
    <p:sldId id="388" r:id="rId81"/>
    <p:sldId id="389" r:id="rId82"/>
    <p:sldId id="390" r:id="rId83"/>
    <p:sldId id="391" r:id="rId84"/>
    <p:sldId id="392" r:id="rId85"/>
  </p:sldIdLst>
  <p:sldSz cx="12192000" cy="6858000"/>
  <p:notesSz cx="6858000" cy="9144000"/>
  <p:embeddedFontLst>
    <p:embeddedFont>
      <p:font typeface="Calibri" panose="020F0502020204030204" pitchFamily="34" charset="0"/>
      <p:regular r:id="rId86"/>
      <p:bold r:id="rId87"/>
      <p:italic r:id="rId88"/>
      <p:boldItalic r:id="rId89"/>
    </p:embeddedFont>
    <p:embeddedFont>
      <p:font typeface="Calibri Light" panose="020F0302020204030204" pitchFamily="34" charset="0"/>
      <p:regular r:id="rId90"/>
      <p:italic r:id="rId91"/>
    </p:embeddedFont>
    <p:embeddedFont>
      <p:font typeface="Galano Grotesque" panose="00000500000000000000" pitchFamily="50" charset="0"/>
      <p:regular r:id="rId92"/>
      <p:bold r:id="rId93"/>
      <p:italic r:id="rId94"/>
      <p:boldItalic r:id="rId95"/>
    </p:embeddedFont>
    <p:embeddedFont>
      <p:font typeface="Galano Grotesque Medium" panose="00000600000000000000" pitchFamily="50" charset="0"/>
      <p:regular r:id="rId96"/>
    </p:embeddedFont>
    <p:embeddedFont>
      <p:font typeface="Galano Grotesque SemiBold" panose="00000700000000000000" pitchFamily="50" charset="0"/>
      <p:bold r:id="rId97"/>
    </p:embeddedFont>
    <p:embeddedFont>
      <p:font typeface="Google Sans" panose="020B0503030502040204" pitchFamily="34" charset="0"/>
      <p:regular r:id="rId98"/>
      <p:bold r:id="rId99"/>
      <p:italic r:id="rId100"/>
      <p:boldItalic r:id="rId101"/>
    </p:embeddedFont>
    <p:embeddedFont>
      <p:font typeface="Product Sans" panose="020B0403030502040203" pitchFamily="34" charset="0"/>
      <p:regular r:id="rId102"/>
      <p:bold r:id="rId103"/>
      <p:italic r:id="rId104"/>
      <p:boldItalic r:id="rId105"/>
    </p:embeddedFont>
    <p:embeddedFont>
      <p:font typeface="Roboto Mono" panose="00000009000000000000" pitchFamily="49" charset="0"/>
      <p:regular r:id="rId106"/>
      <p:bold r:id="rId107"/>
      <p:italic r:id="rId108"/>
      <p:boldItalic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2D8"/>
    <a:srgbClr val="3A7CF1"/>
    <a:srgbClr val="AAB7C2"/>
    <a:srgbClr val="2D2C2C"/>
    <a:srgbClr val="A9D18E"/>
    <a:srgbClr val="4480E9"/>
    <a:srgbClr val="F5F5F5"/>
    <a:srgbClr val="073042"/>
    <a:srgbClr val="1B1B1B"/>
    <a:srgbClr val="093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7" autoAdjust="0"/>
    <p:restoredTop sz="94660"/>
  </p:normalViewPr>
  <p:slideViewPr>
    <p:cSldViewPr snapToGrid="0" showGuides="1">
      <p:cViewPr varScale="1">
        <p:scale>
          <a:sx n="103" d="100"/>
          <a:sy n="103" d="100"/>
        </p:scale>
        <p:origin x="1074" y="72"/>
      </p:cViewPr>
      <p:guideLst>
        <p:guide orient="horz" pos="2160"/>
        <p:guide pos="3840"/>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2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8.fntdata"/><Relationship Id="rId108" Type="http://schemas.openxmlformats.org/officeDocument/2006/relationships/font" Target="fonts/font2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3.fntdata"/><Relationship Id="rId11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1D87-9D7E-A127-FD2D-A94529161C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7A70C7-4895-2755-4AF8-8E36592E8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E88595-54DB-9A02-E05C-953BD6B63A9A}"/>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5" name="Footer Placeholder 4">
            <a:extLst>
              <a:ext uri="{FF2B5EF4-FFF2-40B4-BE49-F238E27FC236}">
                <a16:creationId xmlns:a16="http://schemas.microsoft.com/office/drawing/2014/main" id="{71AC874E-C7E4-691D-ADB1-EA0D1A921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D4591-9138-8592-9611-B32DC8AE4089}"/>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1412327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6B23-63F3-F6A4-C638-AF90370811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D4B198-C993-E09D-9D54-19D3DC5A3B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3CD81-FFDC-C6B9-E635-CC624294E6BF}"/>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5" name="Footer Placeholder 4">
            <a:extLst>
              <a:ext uri="{FF2B5EF4-FFF2-40B4-BE49-F238E27FC236}">
                <a16:creationId xmlns:a16="http://schemas.microsoft.com/office/drawing/2014/main" id="{46EF4E8F-4934-9B8F-2989-A61D9DC3A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D0912-2C7B-4C23-0D9B-B5328CB85845}"/>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398229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FD7748-8019-09BA-2745-E672C3CB3F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99B0EC-E96B-5E2E-086F-A684690204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08B2A-74C7-9603-44FA-F208710F3CE7}"/>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5" name="Footer Placeholder 4">
            <a:extLst>
              <a:ext uri="{FF2B5EF4-FFF2-40B4-BE49-F238E27FC236}">
                <a16:creationId xmlns:a16="http://schemas.microsoft.com/office/drawing/2014/main" id="{45A2FD48-567B-7AB2-52BE-32FA1416E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FA948-1C9C-EC9C-F014-E0F250C103F3}"/>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358394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23C5-0581-6582-A07A-ED7CAB9B89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5C4A68-F7E2-453F-019A-D4F47C95B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98217-F0B5-978E-A4A7-58AE33CF91A6}"/>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5" name="Footer Placeholder 4">
            <a:extLst>
              <a:ext uri="{FF2B5EF4-FFF2-40B4-BE49-F238E27FC236}">
                <a16:creationId xmlns:a16="http://schemas.microsoft.com/office/drawing/2014/main" id="{821C3604-AC65-195B-5623-BFDF5D27B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79794-52BC-DB07-825E-479E54460C36}"/>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49856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6087-478A-2B6C-C884-62F7D246C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4920FC-A476-97E8-F015-9007D36B3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411791-7041-A920-BD71-007AB351CC48}"/>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5" name="Footer Placeholder 4">
            <a:extLst>
              <a:ext uri="{FF2B5EF4-FFF2-40B4-BE49-F238E27FC236}">
                <a16:creationId xmlns:a16="http://schemas.microsoft.com/office/drawing/2014/main" id="{5D05EAA2-0394-ED14-4117-2999389AD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56952-7229-010D-B014-41182A0BA9FC}"/>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925393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2005-FE80-1734-DF88-63CFB52AC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644FB-03FE-F3F0-5B00-C0DA0C7B3F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1751F7-8F9A-D102-8D8B-D9F3B20825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3BCF28-9CB4-EF22-5FD3-92308CBEAA3A}"/>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6" name="Footer Placeholder 5">
            <a:extLst>
              <a:ext uri="{FF2B5EF4-FFF2-40B4-BE49-F238E27FC236}">
                <a16:creationId xmlns:a16="http://schemas.microsoft.com/office/drawing/2014/main" id="{C735D266-1600-91B0-87AA-7608C0AA2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8FBB6-CD74-246D-A822-B4DED6246636}"/>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1318219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A336-8C81-D8CD-5E86-37BEE5CA09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48151F-60AC-2D52-0B3C-E8FC12C827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94FC3-0E50-5B2E-2DAC-53B619AB52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BB87AA-B71E-9203-D69C-6DFEF76378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697F8F-FE62-A0EB-E3AB-71D608F11E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D464BA-E521-0B34-D270-E3ECC0D0C7E1}"/>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8" name="Footer Placeholder 7">
            <a:extLst>
              <a:ext uri="{FF2B5EF4-FFF2-40B4-BE49-F238E27FC236}">
                <a16:creationId xmlns:a16="http://schemas.microsoft.com/office/drawing/2014/main" id="{460AEA4B-E7C9-3B14-0FBC-46831BC8AE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CD7D33-BD8E-52BB-2F82-D05EAD0B2266}"/>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17466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5BCAF-4678-1AF5-4687-A716E0438E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C954C3-F064-0171-94C3-AE9236122FE3}"/>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4" name="Footer Placeholder 3">
            <a:extLst>
              <a:ext uri="{FF2B5EF4-FFF2-40B4-BE49-F238E27FC236}">
                <a16:creationId xmlns:a16="http://schemas.microsoft.com/office/drawing/2014/main" id="{4B399A84-9545-8793-3BAB-CBC70F4D33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993939-5BCB-7797-5E7A-274C5814455D}"/>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965149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CF60C-0733-F65B-469A-7F1568F6B34C}"/>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3" name="Footer Placeholder 2">
            <a:extLst>
              <a:ext uri="{FF2B5EF4-FFF2-40B4-BE49-F238E27FC236}">
                <a16:creationId xmlns:a16="http://schemas.microsoft.com/office/drawing/2014/main" id="{E584CA38-50DC-DB5C-AB44-7BE1D6C34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D0A53F-1964-B0F5-75E4-C29F300A458B}"/>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3312432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70D8-E016-805D-C544-E62EA2B923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4192F5-BC94-5FD8-9C05-59A4D4706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EBCF84-B160-922B-4105-7144E5E98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5BAA4-385E-44A3-8256-C6AADC0EDD84}"/>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6" name="Footer Placeholder 5">
            <a:extLst>
              <a:ext uri="{FF2B5EF4-FFF2-40B4-BE49-F238E27FC236}">
                <a16:creationId xmlns:a16="http://schemas.microsoft.com/office/drawing/2014/main" id="{47535D09-6C16-96F4-267F-DA18A65DE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2C8F7-AB5F-B051-5A9D-A04424640D86}"/>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383549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1D8A-0C34-F97A-1A82-10AB05834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685773-D2D5-99E2-41DF-0C8707E6E1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3BCC28-84D2-87D1-74A7-03144E94B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F5F82-7819-016F-DD5E-36CE6EB9F802}"/>
              </a:ext>
            </a:extLst>
          </p:cNvPr>
          <p:cNvSpPr>
            <a:spLocks noGrp="1"/>
          </p:cNvSpPr>
          <p:nvPr>
            <p:ph type="dt" sz="half" idx="10"/>
          </p:nvPr>
        </p:nvSpPr>
        <p:spPr/>
        <p:txBody>
          <a:bodyPr/>
          <a:lstStyle/>
          <a:p>
            <a:fld id="{D644A414-5AF0-4634-B149-DDE87CAF753D}" type="datetimeFigureOut">
              <a:rPr lang="en-US" smtClean="0"/>
              <a:t>9/20/2022</a:t>
            </a:fld>
            <a:endParaRPr lang="en-US"/>
          </a:p>
        </p:txBody>
      </p:sp>
      <p:sp>
        <p:nvSpPr>
          <p:cNvPr id="6" name="Footer Placeholder 5">
            <a:extLst>
              <a:ext uri="{FF2B5EF4-FFF2-40B4-BE49-F238E27FC236}">
                <a16:creationId xmlns:a16="http://schemas.microsoft.com/office/drawing/2014/main" id="{FEB62E07-9F9F-7701-F19B-EC533A680B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A378BF-EF30-9C6B-DF0A-3EC9C3B0C3AE}"/>
              </a:ext>
            </a:extLst>
          </p:cNvPr>
          <p:cNvSpPr>
            <a:spLocks noGrp="1"/>
          </p:cNvSpPr>
          <p:nvPr>
            <p:ph type="sldNum" sz="quarter" idx="12"/>
          </p:nvPr>
        </p:nvSpPr>
        <p:spPr/>
        <p:txBody>
          <a:bodyPr/>
          <a:lstStyle/>
          <a:p>
            <a:fld id="{894000A6-54F1-44E4-BE77-0066BB849ABD}" type="slidenum">
              <a:rPr lang="en-US" smtClean="0"/>
              <a:t>‹#›</a:t>
            </a:fld>
            <a:endParaRPr lang="en-US"/>
          </a:p>
        </p:txBody>
      </p:sp>
    </p:spTree>
    <p:extLst>
      <p:ext uri="{BB962C8B-B14F-4D97-AF65-F5344CB8AC3E}">
        <p14:creationId xmlns:p14="http://schemas.microsoft.com/office/powerpoint/2010/main" val="3396376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5BD632-4A4D-C53E-0ABC-EF70172F2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ED1F19-2E0C-5C2C-AC54-36F283FCF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AEAFF-66AE-72D2-A80A-B8586E8381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4A414-5AF0-4634-B149-DDE87CAF753D}" type="datetimeFigureOut">
              <a:rPr lang="en-US" smtClean="0"/>
              <a:t>9/20/2022</a:t>
            </a:fld>
            <a:endParaRPr lang="en-US"/>
          </a:p>
        </p:txBody>
      </p:sp>
      <p:sp>
        <p:nvSpPr>
          <p:cNvPr id="5" name="Footer Placeholder 4">
            <a:extLst>
              <a:ext uri="{FF2B5EF4-FFF2-40B4-BE49-F238E27FC236}">
                <a16:creationId xmlns:a16="http://schemas.microsoft.com/office/drawing/2014/main" id="{7E817DF4-F45E-F818-F19F-5BC0F7D393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AC92C-4EAB-6829-D38D-14F47455F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000A6-54F1-44E4-BE77-0066BB849ABD}" type="slidenum">
              <a:rPr lang="en-US" smtClean="0"/>
              <a:t>‹#›</a:t>
            </a:fld>
            <a:endParaRPr lang="en-US"/>
          </a:p>
        </p:txBody>
      </p:sp>
    </p:spTree>
    <p:extLst>
      <p:ext uri="{BB962C8B-B14F-4D97-AF65-F5344CB8AC3E}">
        <p14:creationId xmlns:p14="http://schemas.microsoft.com/office/powerpoint/2010/main" val="637599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2.sv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0.sv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0.sv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2.sv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0.svg"/></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8.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2.sv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0.sv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2.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svg"/><Relationship Id="rId7" Type="http://schemas.openxmlformats.org/officeDocument/2006/relationships/image" Target="../media/image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svg"/><Relationship Id="rId5" Type="http://schemas.openxmlformats.org/officeDocument/2006/relationships/image" Target="../media/image26.svg"/><Relationship Id="rId15" Type="http://schemas.openxmlformats.org/officeDocument/2006/relationships/image" Target="../media/image30.svg"/><Relationship Id="rId10"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image" Target="../media/image4.svg"/><Relationship Id="rId14"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5.png"/><Relationship Id="rId17" Type="http://schemas.openxmlformats.org/officeDocument/2006/relationships/image" Target="../media/image30.svg"/><Relationship Id="rId2" Type="http://schemas.openxmlformats.org/officeDocument/2006/relationships/image" Target="../media/image23.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svg"/><Relationship Id="rId5" Type="http://schemas.openxmlformats.org/officeDocument/2006/relationships/image" Target="../media/image26.svg"/><Relationship Id="rId15" Type="http://schemas.openxmlformats.org/officeDocument/2006/relationships/image" Target="../media/image10.svg"/><Relationship Id="rId10"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image" Target="../media/image4.svg"/><Relationship Id="rId14"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5.png"/><Relationship Id="rId17" Type="http://schemas.openxmlformats.org/officeDocument/2006/relationships/image" Target="../media/image30.svg"/><Relationship Id="rId2" Type="http://schemas.openxmlformats.org/officeDocument/2006/relationships/image" Target="../media/image23.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svg"/><Relationship Id="rId5" Type="http://schemas.openxmlformats.org/officeDocument/2006/relationships/image" Target="../media/image26.svg"/><Relationship Id="rId15" Type="http://schemas.openxmlformats.org/officeDocument/2006/relationships/image" Target="../media/image10.svg"/><Relationship Id="rId10"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image" Target="../media/image4.svg"/><Relationship Id="rId14"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image" Target="../media/image2.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svg"/><Relationship Id="rId14" Type="http://schemas.openxmlformats.org/officeDocument/2006/relationships/image" Target="../media/image29.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image" Target="../media/image2.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sv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image" Target="../media/image2.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svg"/><Relationship Id="rId1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image" Target="../media/image2.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svg"/><Relationship Id="rId1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image" Target="../media/image2.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svg"/><Relationship Id="rId1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27.png"/><Relationship Id="rId2" Type="http://schemas.openxmlformats.org/officeDocument/2006/relationships/image" Target="../media/image3.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image" Target="../media/image2.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sv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5.svg"/></Relationships>
</file>

<file path=ppt/slides/_rels/slide4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3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png"/><Relationship Id="rId5" Type="http://schemas.openxmlformats.org/officeDocument/2006/relationships/image" Target="../media/image2.svg"/><Relationship Id="rId10"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image" Target="../media/image37.svg"/></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8.png"/><Relationship Id="rId5" Type="http://schemas.openxmlformats.org/officeDocument/2006/relationships/image" Target="../media/image2.svg"/><Relationship Id="rId10" Type="http://schemas.openxmlformats.org/officeDocument/2006/relationships/image" Target="../media/image37.svg"/><Relationship Id="rId4" Type="http://schemas.openxmlformats.org/officeDocument/2006/relationships/image" Target="../media/image1.png"/><Relationship Id="rId9" Type="http://schemas.openxmlformats.org/officeDocument/2006/relationships/image" Target="../media/image36.png"/></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10"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image" Target="../media/image37.svg"/></Relationships>
</file>

<file path=ppt/slides/_rels/slide7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10"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image" Target="../media/image37.svg"/></Relationships>
</file>

<file path=ppt/slides/_rels/slide7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7.svg"/></Relationships>
</file>

<file path=ppt/slides/_rels/slide7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5.svg"/><Relationship Id="rId5" Type="http://schemas.openxmlformats.org/officeDocument/2006/relationships/image" Target="../media/image4.svg"/><Relationship Id="rId15" Type="http://schemas.openxmlformats.org/officeDocument/2006/relationships/image" Target="../media/image59.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3.svg"/><Relationship Id="rId1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1.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8D71BCE1-D734-B48B-F6A3-4C810BD83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7797" y="6920704"/>
            <a:ext cx="416410" cy="638496"/>
          </a:xfrm>
          <a:prstGeom prst="rect">
            <a:avLst/>
          </a:prstGeom>
        </p:spPr>
      </p:pic>
      <p:pic>
        <p:nvPicPr>
          <p:cNvPr id="17" name="Graphic 16">
            <a:extLst>
              <a:ext uri="{FF2B5EF4-FFF2-40B4-BE49-F238E27FC236}">
                <a16:creationId xmlns:a16="http://schemas.microsoft.com/office/drawing/2014/main" id="{9A249660-4B95-1F30-1469-D3F63F4E2A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7005037"/>
            <a:ext cx="2942633" cy="1332513"/>
          </a:xfrm>
          <a:prstGeom prst="rect">
            <a:avLst/>
          </a:prstGeom>
        </p:spPr>
      </p:pic>
      <p:pic>
        <p:nvPicPr>
          <p:cNvPr id="20" name="Graphic 19">
            <a:extLst>
              <a:ext uri="{FF2B5EF4-FFF2-40B4-BE49-F238E27FC236}">
                <a16:creationId xmlns:a16="http://schemas.microsoft.com/office/drawing/2014/main" id="{027C42B0-BC48-503B-1C9A-DD5A630B2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10835" y="6920701"/>
            <a:ext cx="416410" cy="638496"/>
          </a:xfrm>
          <a:prstGeom prst="rect">
            <a:avLst/>
          </a:prstGeom>
        </p:spPr>
      </p:pic>
      <p:pic>
        <p:nvPicPr>
          <p:cNvPr id="19" name="Graphic 18">
            <a:extLst>
              <a:ext uri="{FF2B5EF4-FFF2-40B4-BE49-F238E27FC236}">
                <a16:creationId xmlns:a16="http://schemas.microsoft.com/office/drawing/2014/main" id="{BD42C9BF-C21C-8B27-4D23-ADDE4CA11F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7713303"/>
            <a:ext cx="1582359" cy="249846"/>
          </a:xfrm>
          <a:prstGeom prst="rect">
            <a:avLst/>
          </a:prstGeom>
        </p:spPr>
      </p:pic>
      <p:sp>
        <p:nvSpPr>
          <p:cNvPr id="22" name="Rectangle 21">
            <a:extLst>
              <a:ext uri="{FF2B5EF4-FFF2-40B4-BE49-F238E27FC236}">
                <a16:creationId xmlns:a16="http://schemas.microsoft.com/office/drawing/2014/main" id="{940AB68C-28CA-A55E-028D-0DEF8CF01EA2}"/>
              </a:ext>
            </a:extLst>
          </p:cNvPr>
          <p:cNvSpPr/>
          <p:nvPr/>
        </p:nvSpPr>
        <p:spPr>
          <a:xfrm>
            <a:off x="5254625" y="739622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8DC3CE-9B52-E3F6-54AA-311E6A34A4CA}"/>
              </a:ext>
            </a:extLst>
          </p:cNvPr>
          <p:cNvSpPr/>
          <p:nvPr/>
        </p:nvSpPr>
        <p:spPr>
          <a:xfrm>
            <a:off x="5254625" y="80188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278F3A-8E12-0FD1-BE06-A65261A0A8F9}"/>
              </a:ext>
            </a:extLst>
          </p:cNvPr>
          <p:cNvSpPr/>
          <p:nvPr/>
        </p:nvSpPr>
        <p:spPr>
          <a:xfrm>
            <a:off x="6590692" y="739622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94FC81-5A0A-A7DA-4E6B-F2058EFB7B41}"/>
              </a:ext>
            </a:extLst>
          </p:cNvPr>
          <p:cNvSpPr/>
          <p:nvPr/>
        </p:nvSpPr>
        <p:spPr>
          <a:xfrm>
            <a:off x="6590692" y="80188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1594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646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52229"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493965">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8244" y="6157023"/>
            <a:ext cx="1582359" cy="249846"/>
          </a:xfrm>
          <a:prstGeom prst="rect">
            <a:avLst/>
          </a:prstGeom>
        </p:spPr>
      </p:pic>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90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787460" flipH="1">
            <a:off x="6757823" y="5437203"/>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829196">
            <a:off x="4919673" y="5439118"/>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8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975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8361B5-48AE-A0B5-005E-044A0BF4B14C}"/>
              </a:ext>
            </a:extLst>
          </p:cNvPr>
          <p:cNvSpPr/>
          <p:nvPr/>
        </p:nvSpPr>
        <p:spPr>
          <a:xfrm>
            <a:off x="5558818" y="605373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2A1891-1D14-265A-F3D9-CB19939B9F77}"/>
              </a:ext>
            </a:extLst>
          </p:cNvPr>
          <p:cNvSpPr/>
          <p:nvPr/>
        </p:nvSpPr>
        <p:spPr>
          <a:xfrm>
            <a:off x="6894885" y="605373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C3765094-86C6-9109-B186-8A39AB1644A2}"/>
              </a:ext>
            </a:extLst>
          </p:cNvPr>
          <p:cNvSpPr/>
          <p:nvPr/>
        </p:nvSpPr>
        <p:spPr>
          <a:xfrm>
            <a:off x="2813541" y="1732085"/>
            <a:ext cx="295419" cy="2673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5C888F31-729D-88DF-7B09-1A28116F1FDA}"/>
              </a:ext>
            </a:extLst>
          </p:cNvPr>
          <p:cNvSpPr/>
          <p:nvPr/>
        </p:nvSpPr>
        <p:spPr>
          <a:xfrm>
            <a:off x="2838786" y="2278139"/>
            <a:ext cx="246413" cy="675723"/>
          </a:xfrm>
          <a:prstGeom prst="roundRect">
            <a:avLst>
              <a:gd name="adj" fmla="val 0"/>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ADAFA71C-4FBB-2CA1-5DE7-C66B36A94EE4}"/>
              </a:ext>
            </a:extLst>
          </p:cNvPr>
          <p:cNvSpPr/>
          <p:nvPr/>
        </p:nvSpPr>
        <p:spPr>
          <a:xfrm>
            <a:off x="2838786" y="2877581"/>
            <a:ext cx="56328" cy="454441"/>
          </a:xfrm>
          <a:prstGeom prst="roundRect">
            <a:avLst>
              <a:gd name="adj" fmla="val 0"/>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3A7B585-D39F-1AF6-A3F5-05F4CBD495F1}"/>
              </a:ext>
            </a:extLst>
          </p:cNvPr>
          <p:cNvSpPr/>
          <p:nvPr/>
        </p:nvSpPr>
        <p:spPr>
          <a:xfrm>
            <a:off x="2838786" y="3477023"/>
            <a:ext cx="246413" cy="454441"/>
          </a:xfrm>
          <a:prstGeom prst="roundRect">
            <a:avLst>
              <a:gd name="adj" fmla="val 0"/>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55718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7B3B1F4-18B1-D2AD-7F03-D97E89E8F4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12" name="Graphic 11">
            <a:extLst>
              <a:ext uri="{FF2B5EF4-FFF2-40B4-BE49-F238E27FC236}">
                <a16:creationId xmlns:a16="http://schemas.microsoft.com/office/drawing/2014/main" id="{6E1760BC-5F46-FBF3-D22B-8791F833AB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FC133F6-941C-9B16-4E10-8CE5D6EC193D}"/>
              </a:ext>
            </a:extLst>
          </p:cNvPr>
          <p:cNvSpPr/>
          <p:nvPr/>
        </p:nvSpPr>
        <p:spPr>
          <a:xfrm>
            <a:off x="3374049" y="2278139"/>
            <a:ext cx="5471012"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7581"/>
            <a:ext cx="1250635"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3374048" y="3477023"/>
            <a:ext cx="5471013"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3095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E5BA0890-34CA-7531-B5F7-409F019B5E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5" name="Graphic 24">
            <a:extLst>
              <a:ext uri="{FF2B5EF4-FFF2-40B4-BE49-F238E27FC236}">
                <a16:creationId xmlns:a16="http://schemas.microsoft.com/office/drawing/2014/main" id="{49569BDF-897C-FB56-0325-DE3D9CE90D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C270816-85E8-3C28-74B2-3CCE9E3DA200}"/>
              </a:ext>
            </a:extLst>
          </p:cNvPr>
          <p:cNvGrpSpPr/>
          <p:nvPr/>
        </p:nvGrpSpPr>
        <p:grpSpPr>
          <a:xfrm>
            <a:off x="3323489" y="2135066"/>
            <a:ext cx="5556741" cy="1724890"/>
            <a:chOff x="3323489" y="2152650"/>
            <a:chExt cx="5556741" cy="1724890"/>
          </a:xfrm>
        </p:grpSpPr>
        <p:sp>
          <p:nvSpPr>
            <p:cNvPr id="5" name="TextBox 4">
              <a:extLst>
                <a:ext uri="{FF2B5EF4-FFF2-40B4-BE49-F238E27FC236}">
                  <a16:creationId xmlns:a16="http://schemas.microsoft.com/office/drawing/2014/main" id="{E31904EE-4262-B464-10C6-1CA84B9C0A23}"/>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2" name="TextBox 11">
              <a:extLst>
                <a:ext uri="{FF2B5EF4-FFF2-40B4-BE49-F238E27FC236}">
                  <a16:creationId xmlns:a16="http://schemas.microsoft.com/office/drawing/2014/main" id="{5B967D15-BBDB-4891-CF23-5AD8F8C1A752}"/>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4" name="TextBox 13">
              <a:extLst>
                <a:ext uri="{FF2B5EF4-FFF2-40B4-BE49-F238E27FC236}">
                  <a16:creationId xmlns:a16="http://schemas.microsoft.com/office/drawing/2014/main" id="{AB163CD7-CB46-F014-62CA-D01F69D0AA10}"/>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Navigation and app architecture</a:t>
              </a:r>
              <a:endParaRPr lang="en-US" sz="1700" b="1" dirty="0">
                <a:solidFill>
                  <a:srgbClr val="4480E9"/>
                </a:solidFill>
                <a:latin typeface="Galano Grotesque" panose="00000500000000000000" pitchFamily="50" charset="0"/>
              </a:endParaRPr>
            </a:p>
          </p:txBody>
        </p:sp>
      </p:grpSp>
      <p:sp>
        <p:nvSpPr>
          <p:cNvPr id="22" name="Rectangle: Rounded Corners 21">
            <a:extLst>
              <a:ext uri="{FF2B5EF4-FFF2-40B4-BE49-F238E27FC236}">
                <a16:creationId xmlns:a16="http://schemas.microsoft.com/office/drawing/2014/main" id="{0FC133F6-941C-9B16-4E10-8CE5D6EC193D}"/>
              </a:ext>
            </a:extLst>
          </p:cNvPr>
          <p:cNvSpPr/>
          <p:nvPr/>
        </p:nvSpPr>
        <p:spPr>
          <a:xfrm>
            <a:off x="3374049" y="2278139"/>
            <a:ext cx="5471012"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7581"/>
            <a:ext cx="1250635"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3374048" y="3477023"/>
            <a:ext cx="5471013"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45988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B99C2FD1-5182-E116-B539-641DFFF3DE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5" name="Graphic 24">
            <a:extLst>
              <a:ext uri="{FF2B5EF4-FFF2-40B4-BE49-F238E27FC236}">
                <a16:creationId xmlns:a16="http://schemas.microsoft.com/office/drawing/2014/main" id="{B24D62E4-D8F9-1377-D161-C6E40BCA4E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31715E6-8CDF-52BD-22A2-C5D07D644F98}"/>
              </a:ext>
            </a:extLst>
          </p:cNvPr>
          <p:cNvGrpSpPr/>
          <p:nvPr/>
        </p:nvGrpSpPr>
        <p:grpSpPr>
          <a:xfrm>
            <a:off x="3323489" y="2135066"/>
            <a:ext cx="5556741" cy="1724890"/>
            <a:chOff x="3323489" y="2152650"/>
            <a:chExt cx="5556741" cy="1724890"/>
          </a:xfrm>
        </p:grpSpPr>
        <p:sp>
          <p:nvSpPr>
            <p:cNvPr id="5" name="TextBox 4">
              <a:extLst>
                <a:ext uri="{FF2B5EF4-FFF2-40B4-BE49-F238E27FC236}">
                  <a16:creationId xmlns:a16="http://schemas.microsoft.com/office/drawing/2014/main" id="{AAAFC398-0061-562E-F445-E60C3E463115}"/>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2" name="TextBox 11">
              <a:extLst>
                <a:ext uri="{FF2B5EF4-FFF2-40B4-BE49-F238E27FC236}">
                  <a16:creationId xmlns:a16="http://schemas.microsoft.com/office/drawing/2014/main" id="{CC1B7535-5A36-2F67-8C65-DF606E38BCA1}"/>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4" name="TextBox 13">
              <a:extLst>
                <a:ext uri="{FF2B5EF4-FFF2-40B4-BE49-F238E27FC236}">
                  <a16:creationId xmlns:a16="http://schemas.microsoft.com/office/drawing/2014/main" id="{FCA08EF8-7C72-A9DF-583D-12CBAE59EEBB}"/>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Navigation and app architecture</a:t>
              </a:r>
              <a:endParaRPr lang="en-US" sz="1700" b="1" dirty="0">
                <a:solidFill>
                  <a:srgbClr val="4480E9"/>
                </a:solidFill>
                <a:latin typeface="Galano Grotesque" panose="00000500000000000000" pitchFamily="50" charset="0"/>
              </a:endParaRPr>
            </a:p>
          </p:txBody>
        </p:sp>
      </p:gr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FC133F6-941C-9B16-4E10-8CE5D6EC193D}"/>
              </a:ext>
            </a:extLst>
          </p:cNvPr>
          <p:cNvSpPr/>
          <p:nvPr/>
        </p:nvSpPr>
        <p:spPr>
          <a:xfrm>
            <a:off x="8730761" y="2277207"/>
            <a:ext cx="114299"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6649"/>
            <a:ext cx="1250635"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3374048" y="3476091"/>
            <a:ext cx="5471013"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60962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E73E87C-CD11-3BEB-9732-495FD9EFB4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6" name="Graphic 25">
            <a:extLst>
              <a:ext uri="{FF2B5EF4-FFF2-40B4-BE49-F238E27FC236}">
                <a16:creationId xmlns:a16="http://schemas.microsoft.com/office/drawing/2014/main" id="{07B0D5F6-8D22-EE4D-E845-D56260009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D4A4EFF-8BDD-5326-C792-F75B3C1DEAD9}"/>
              </a:ext>
            </a:extLst>
          </p:cNvPr>
          <p:cNvGrpSpPr/>
          <p:nvPr/>
        </p:nvGrpSpPr>
        <p:grpSpPr>
          <a:xfrm>
            <a:off x="3323489" y="2135066"/>
            <a:ext cx="5556741" cy="1724890"/>
            <a:chOff x="3323489" y="2152650"/>
            <a:chExt cx="5556741" cy="1724890"/>
          </a:xfrm>
        </p:grpSpPr>
        <p:sp>
          <p:nvSpPr>
            <p:cNvPr id="12" name="TextBox 11">
              <a:extLst>
                <a:ext uri="{FF2B5EF4-FFF2-40B4-BE49-F238E27FC236}">
                  <a16:creationId xmlns:a16="http://schemas.microsoft.com/office/drawing/2014/main" id="{B8F4EB5D-7148-C681-DBB3-5DC829307D63}"/>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4" name="TextBox 13">
              <a:extLst>
                <a:ext uri="{FF2B5EF4-FFF2-40B4-BE49-F238E27FC236}">
                  <a16:creationId xmlns:a16="http://schemas.microsoft.com/office/drawing/2014/main" id="{0189BC4E-FA0D-2DF9-434D-607A88324C86}"/>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5" name="TextBox 14">
              <a:extLst>
                <a:ext uri="{FF2B5EF4-FFF2-40B4-BE49-F238E27FC236}">
                  <a16:creationId xmlns:a16="http://schemas.microsoft.com/office/drawing/2014/main" id="{8B63EAD9-2674-2FB8-3AAD-43621B8053E2}"/>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Navigation and app architecture</a:t>
              </a:r>
              <a:endParaRPr lang="en-US" sz="1700" b="1" dirty="0">
                <a:solidFill>
                  <a:srgbClr val="4480E9"/>
                </a:solidFill>
                <a:latin typeface="Galano Grotesque" panose="00000500000000000000" pitchFamily="50" charset="0"/>
              </a:endParaRPr>
            </a:p>
          </p:txBody>
        </p:sp>
      </p:grpSp>
      <p:sp>
        <p:nvSpPr>
          <p:cNvPr id="22" name="Rectangle: Rounded Corners 21">
            <a:extLst>
              <a:ext uri="{FF2B5EF4-FFF2-40B4-BE49-F238E27FC236}">
                <a16:creationId xmlns:a16="http://schemas.microsoft.com/office/drawing/2014/main" id="{0FC133F6-941C-9B16-4E10-8CE5D6EC193D}"/>
              </a:ext>
            </a:extLst>
          </p:cNvPr>
          <p:cNvSpPr/>
          <p:nvPr/>
        </p:nvSpPr>
        <p:spPr>
          <a:xfrm>
            <a:off x="8730761" y="2277207"/>
            <a:ext cx="114299"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6649"/>
            <a:ext cx="114299"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3374048" y="3476091"/>
            <a:ext cx="5471013"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C71E74-B629-BE73-A1E7-965B19F9EA5F}"/>
              </a:ext>
            </a:extLst>
          </p:cNvPr>
          <p:cNvSpPr/>
          <p:nvPr/>
        </p:nvSpPr>
        <p:spPr>
          <a:xfrm>
            <a:off x="4624683" y="6858000"/>
            <a:ext cx="2942633" cy="482110"/>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27866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CA20E67B-39C4-979C-4EF4-C2E6DED17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5" name="Graphic 24">
            <a:extLst>
              <a:ext uri="{FF2B5EF4-FFF2-40B4-BE49-F238E27FC236}">
                <a16:creationId xmlns:a16="http://schemas.microsoft.com/office/drawing/2014/main" id="{EDD7D76B-BFC3-B1B9-DE76-EFFD1AD3FD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952010D-4A0C-3CDA-009E-FC7F80B869B9}"/>
              </a:ext>
            </a:extLst>
          </p:cNvPr>
          <p:cNvGrpSpPr/>
          <p:nvPr/>
        </p:nvGrpSpPr>
        <p:grpSpPr>
          <a:xfrm>
            <a:off x="3503918" y="2948303"/>
            <a:ext cx="5191454" cy="1364041"/>
            <a:chOff x="3475343" y="2355754"/>
            <a:chExt cx="5191454" cy="1364041"/>
          </a:xfrm>
        </p:grpSpPr>
        <p:pic>
          <p:nvPicPr>
            <p:cNvPr id="12" name="Graphic 11">
              <a:extLst>
                <a:ext uri="{FF2B5EF4-FFF2-40B4-BE49-F238E27FC236}">
                  <a16:creationId xmlns:a16="http://schemas.microsoft.com/office/drawing/2014/main" id="{8326CD16-6F10-9927-9621-6E1BFCE160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02528CCE-283D-F2BB-66FC-424D43C9BDE2}"/>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093042"/>
                  </a:solidFill>
                  <a:latin typeface="Galano Grotesque Medium" panose="00000600000000000000" pitchFamily="50" charset="0"/>
                </a:rPr>
                <a:t>Presented by</a:t>
              </a:r>
            </a:p>
          </p:txBody>
        </p:sp>
      </p:gr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4683" y="5525487"/>
            <a:ext cx="2942633" cy="1332513"/>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4818" y="5950873"/>
            <a:ext cx="1582359" cy="20156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437930-C809-DDC9-0B48-361CB832A039}"/>
              </a:ext>
            </a:extLst>
          </p:cNvPr>
          <p:cNvGrpSpPr/>
          <p:nvPr/>
        </p:nvGrpSpPr>
        <p:grpSpPr>
          <a:xfrm>
            <a:off x="3323489" y="2135066"/>
            <a:ext cx="5556741" cy="1724890"/>
            <a:chOff x="3323489" y="2152650"/>
            <a:chExt cx="5556741" cy="1724890"/>
          </a:xfrm>
        </p:grpSpPr>
        <p:sp>
          <p:nvSpPr>
            <p:cNvPr id="2" name="TextBox 1">
              <a:extLst>
                <a:ext uri="{FF2B5EF4-FFF2-40B4-BE49-F238E27FC236}">
                  <a16:creationId xmlns:a16="http://schemas.microsoft.com/office/drawing/2014/main" id="{3AAF6AA1-EC6E-A5EA-7D7A-8C23F115798E}"/>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6" name="TextBox 15">
              <a:extLst>
                <a:ext uri="{FF2B5EF4-FFF2-40B4-BE49-F238E27FC236}">
                  <a16:creationId xmlns:a16="http://schemas.microsoft.com/office/drawing/2014/main" id="{A35D542A-FD09-4953-D679-A3580900BF4F}"/>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7" name="TextBox 16">
              <a:extLst>
                <a:ext uri="{FF2B5EF4-FFF2-40B4-BE49-F238E27FC236}">
                  <a16:creationId xmlns:a16="http://schemas.microsoft.com/office/drawing/2014/main" id="{B8BAD723-26DC-3A3E-CC88-9800B0A51318}"/>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Navigation and app architecture</a:t>
              </a:r>
              <a:endParaRPr lang="en-US" sz="1700" b="1" dirty="0">
                <a:solidFill>
                  <a:srgbClr val="4480E9"/>
                </a:solidFill>
                <a:latin typeface="Galano Grotesque" panose="00000500000000000000" pitchFamily="50" charset="0"/>
              </a:endParaRPr>
            </a:p>
          </p:txBody>
        </p:sp>
      </p:grpSp>
      <p:sp>
        <p:nvSpPr>
          <p:cNvPr id="22" name="Rectangle: Rounded Corners 21">
            <a:extLst>
              <a:ext uri="{FF2B5EF4-FFF2-40B4-BE49-F238E27FC236}">
                <a16:creationId xmlns:a16="http://schemas.microsoft.com/office/drawing/2014/main" id="{0FC133F6-941C-9B16-4E10-8CE5D6EC193D}"/>
              </a:ext>
            </a:extLst>
          </p:cNvPr>
          <p:cNvSpPr/>
          <p:nvPr/>
        </p:nvSpPr>
        <p:spPr>
          <a:xfrm>
            <a:off x="8730761" y="2277207"/>
            <a:ext cx="114299"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6649"/>
            <a:ext cx="114299"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8730761" y="3476091"/>
            <a:ext cx="114300"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C9A4B1-F098-D65F-FCBD-6BC7559E10F2}"/>
              </a:ext>
            </a:extLst>
          </p:cNvPr>
          <p:cNvSpPr/>
          <p:nvPr/>
        </p:nvSpPr>
        <p:spPr>
          <a:xfrm>
            <a:off x="4624683" y="6858000"/>
            <a:ext cx="2942633" cy="425386"/>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946075"/>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952010D-4A0C-3CDA-009E-FC7F80B869B9}"/>
              </a:ext>
            </a:extLst>
          </p:cNvPr>
          <p:cNvGrpSpPr/>
          <p:nvPr/>
        </p:nvGrpSpPr>
        <p:grpSpPr>
          <a:xfrm>
            <a:off x="3503918" y="2948303"/>
            <a:ext cx="5191454" cy="1364041"/>
            <a:chOff x="3475343" y="2355754"/>
            <a:chExt cx="5191454" cy="1364041"/>
          </a:xfrm>
        </p:grpSpPr>
        <p:pic>
          <p:nvPicPr>
            <p:cNvPr id="12" name="Graphic 11">
              <a:extLst>
                <a:ext uri="{FF2B5EF4-FFF2-40B4-BE49-F238E27FC236}">
                  <a16:creationId xmlns:a16="http://schemas.microsoft.com/office/drawing/2014/main" id="{8326CD16-6F10-9927-9621-6E1BFCE160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02528CCE-283D-F2BB-66FC-424D43C9BDE2}"/>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093042"/>
                  </a:solidFill>
                  <a:latin typeface="Galano Grotesque Medium" panose="00000600000000000000" pitchFamily="50" charset="0"/>
                </a:rPr>
                <a:t>Presented by</a:t>
              </a:r>
            </a:p>
          </p:txBody>
        </p:sp>
      </p:gr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437930-C809-DDC9-0B48-361CB832A039}"/>
              </a:ext>
            </a:extLst>
          </p:cNvPr>
          <p:cNvGrpSpPr/>
          <p:nvPr/>
        </p:nvGrpSpPr>
        <p:grpSpPr>
          <a:xfrm>
            <a:off x="3323489" y="2135066"/>
            <a:ext cx="5556741" cy="1724890"/>
            <a:chOff x="3323489" y="2152650"/>
            <a:chExt cx="5556741" cy="1724890"/>
          </a:xfrm>
        </p:grpSpPr>
        <p:sp>
          <p:nvSpPr>
            <p:cNvPr id="2" name="TextBox 1">
              <a:extLst>
                <a:ext uri="{FF2B5EF4-FFF2-40B4-BE49-F238E27FC236}">
                  <a16:creationId xmlns:a16="http://schemas.microsoft.com/office/drawing/2014/main" id="{3AAF6AA1-EC6E-A5EA-7D7A-8C23F115798E}"/>
                </a:ext>
              </a:extLst>
            </p:cNvPr>
            <p:cNvSpPr txBox="1"/>
            <p:nvPr/>
          </p:nvSpPr>
          <p:spPr>
            <a:xfrm>
              <a:off x="3323489" y="2152650"/>
              <a:ext cx="5556741" cy="923330"/>
            </a:xfrm>
            <a:prstGeom prst="rect">
              <a:avLst/>
            </a:prstGeom>
            <a:noFill/>
          </p:spPr>
          <p:txBody>
            <a:bodyPr wrap="square" rtlCol="0">
              <a:spAutoFit/>
            </a:bodyPr>
            <a:lstStyle/>
            <a:p>
              <a:pPr algn="ctr"/>
              <a:r>
                <a:rPr lang="en-US" sz="5400" dirty="0">
                  <a:solidFill>
                    <a:schemeClr val="bg1"/>
                  </a:solidFill>
                  <a:latin typeface="Galano Grotesque Medium" panose="00000600000000000000" pitchFamily="50" charset="0"/>
                </a:rPr>
                <a:t>Compose camp</a:t>
              </a:r>
            </a:p>
          </p:txBody>
        </p:sp>
        <p:sp>
          <p:nvSpPr>
            <p:cNvPr id="16" name="TextBox 15">
              <a:extLst>
                <a:ext uri="{FF2B5EF4-FFF2-40B4-BE49-F238E27FC236}">
                  <a16:creationId xmlns:a16="http://schemas.microsoft.com/office/drawing/2014/main" id="{A35D542A-FD09-4953-D679-A3580900BF4F}"/>
                </a:ext>
              </a:extLst>
            </p:cNvPr>
            <p:cNvSpPr txBox="1"/>
            <p:nvPr/>
          </p:nvSpPr>
          <p:spPr>
            <a:xfrm>
              <a:off x="3431197" y="2908900"/>
              <a:ext cx="1383691" cy="584775"/>
            </a:xfrm>
            <a:prstGeom prst="rect">
              <a:avLst/>
            </a:prstGeom>
            <a:noFill/>
          </p:spPr>
          <p:txBody>
            <a:bodyPr wrap="square">
              <a:spAutoFit/>
            </a:bodyPr>
            <a:lstStyle/>
            <a:p>
              <a:r>
                <a:rPr lang="en-US" sz="3200" b="1" dirty="0">
                  <a:solidFill>
                    <a:srgbClr val="46D27C"/>
                  </a:solidFill>
                  <a:latin typeface="Galano Grotesque" panose="00000500000000000000" pitchFamily="50" charset="0"/>
                </a:rPr>
                <a:t>2022</a:t>
              </a:r>
            </a:p>
          </p:txBody>
        </p:sp>
        <p:sp>
          <p:nvSpPr>
            <p:cNvPr id="17" name="TextBox 16">
              <a:extLst>
                <a:ext uri="{FF2B5EF4-FFF2-40B4-BE49-F238E27FC236}">
                  <a16:creationId xmlns:a16="http://schemas.microsoft.com/office/drawing/2014/main" id="{B8BAD723-26DC-3A3E-CC88-9800B0A51318}"/>
                </a:ext>
              </a:extLst>
            </p:cNvPr>
            <p:cNvSpPr txBox="1"/>
            <p:nvPr/>
          </p:nvSpPr>
          <p:spPr>
            <a:xfrm>
              <a:off x="3374050" y="3515903"/>
              <a:ext cx="5471012" cy="361637"/>
            </a:xfrm>
            <a:prstGeom prst="rect">
              <a:avLst/>
            </a:prstGeom>
            <a:noFill/>
          </p:spPr>
          <p:txBody>
            <a:bodyPr wrap="square">
              <a:spAutoFit/>
            </a:bodyPr>
            <a:lstStyle/>
            <a:p>
              <a:r>
                <a:rPr lang="en-US" sz="1750" b="1" dirty="0">
                  <a:solidFill>
                    <a:srgbClr val="4480E9"/>
                  </a:solidFill>
                  <a:latin typeface="Galano Grotesque" panose="00000500000000000000" pitchFamily="50" charset="0"/>
                </a:rPr>
                <a:t>Navigation and app architecture</a:t>
              </a:r>
              <a:endParaRPr lang="en-US" sz="1700" b="1" dirty="0">
                <a:solidFill>
                  <a:srgbClr val="4480E9"/>
                </a:solidFill>
                <a:latin typeface="Galano Grotesque" panose="00000500000000000000" pitchFamily="50" charset="0"/>
              </a:endParaRPr>
            </a:p>
          </p:txBody>
        </p:sp>
      </p:grpSp>
      <p:sp>
        <p:nvSpPr>
          <p:cNvPr id="22" name="Rectangle: Rounded Corners 21">
            <a:extLst>
              <a:ext uri="{FF2B5EF4-FFF2-40B4-BE49-F238E27FC236}">
                <a16:creationId xmlns:a16="http://schemas.microsoft.com/office/drawing/2014/main" id="{0FC133F6-941C-9B16-4E10-8CE5D6EC193D}"/>
              </a:ext>
            </a:extLst>
          </p:cNvPr>
          <p:cNvSpPr/>
          <p:nvPr/>
        </p:nvSpPr>
        <p:spPr>
          <a:xfrm>
            <a:off x="8730761" y="2277207"/>
            <a:ext cx="114299" cy="675723"/>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ADBFCD4-157A-F068-8192-1EAB0A6A34AE}"/>
              </a:ext>
            </a:extLst>
          </p:cNvPr>
          <p:cNvSpPr/>
          <p:nvPr/>
        </p:nvSpPr>
        <p:spPr>
          <a:xfrm>
            <a:off x="3374048" y="2876649"/>
            <a:ext cx="114299"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2AB5CA7-55DC-DA52-0517-A8324D267B2D}"/>
              </a:ext>
            </a:extLst>
          </p:cNvPr>
          <p:cNvSpPr/>
          <p:nvPr/>
        </p:nvSpPr>
        <p:spPr>
          <a:xfrm>
            <a:off x="8730761" y="3476091"/>
            <a:ext cx="114300" cy="454441"/>
          </a:xfrm>
          <a:prstGeom prst="roundRect">
            <a:avLst>
              <a:gd name="adj" fmla="val 0"/>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C9A4B1-F098-D65F-FCBD-6BC7559E10F2}"/>
              </a:ext>
            </a:extLst>
          </p:cNvPr>
          <p:cNvSpPr/>
          <p:nvPr/>
        </p:nvSpPr>
        <p:spPr>
          <a:xfrm>
            <a:off x="4624683" y="6858000"/>
            <a:ext cx="2942633" cy="425386"/>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58224783-CC2A-2CAD-730C-A346079F62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4818" y="6274723"/>
            <a:ext cx="1582359" cy="249846"/>
          </a:xfrm>
          <a:prstGeom prst="rect">
            <a:avLst/>
          </a:prstGeom>
        </p:spPr>
      </p:pic>
    </p:spTree>
    <p:extLst>
      <p:ext uri="{BB962C8B-B14F-4D97-AF65-F5344CB8AC3E}">
        <p14:creationId xmlns:p14="http://schemas.microsoft.com/office/powerpoint/2010/main" val="2301140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48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grpSp>
        <p:nvGrpSpPr>
          <p:cNvPr id="21" name="Group 20">
            <a:extLst>
              <a:ext uri="{FF2B5EF4-FFF2-40B4-BE49-F238E27FC236}">
                <a16:creationId xmlns:a16="http://schemas.microsoft.com/office/drawing/2014/main" id="{6F277CAB-EA05-DDF7-C59C-B55BB99A335B}"/>
              </a:ext>
            </a:extLst>
          </p:cNvPr>
          <p:cNvGrpSpPr/>
          <p:nvPr/>
        </p:nvGrpSpPr>
        <p:grpSpPr>
          <a:xfrm>
            <a:off x="3503918" y="2384329"/>
            <a:ext cx="5191454" cy="1364041"/>
            <a:chOff x="3475343" y="2355754"/>
            <a:chExt cx="5191454" cy="1364041"/>
          </a:xfrm>
        </p:grpSpPr>
        <p:pic>
          <p:nvPicPr>
            <p:cNvPr id="6" name="Graphic 5">
              <a:extLst>
                <a:ext uri="{FF2B5EF4-FFF2-40B4-BE49-F238E27FC236}">
                  <a16:creationId xmlns:a16="http://schemas.microsoft.com/office/drawing/2014/main" id="{049108DF-F88B-AA7E-AE8E-2BE9EC666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A5D8708F-CAFB-D64A-AE5A-0936480276BD}"/>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E7F2D8"/>
                  </a:solidFill>
                  <a:latin typeface="Galano Grotesque Medium" panose="00000600000000000000" pitchFamily="50" charset="0"/>
                </a:rPr>
                <a:t>Presented by</a:t>
              </a:r>
            </a:p>
          </p:txBody>
        </p:sp>
      </p:grpSp>
      <p:sp>
        <p:nvSpPr>
          <p:cNvPr id="2" name="Rectangle 1">
            <a:extLst>
              <a:ext uri="{FF2B5EF4-FFF2-40B4-BE49-F238E27FC236}">
                <a16:creationId xmlns:a16="http://schemas.microsoft.com/office/drawing/2014/main" id="{7B04BE31-3FE1-7C0E-2DCF-3D1E4985BB1F}"/>
              </a:ext>
            </a:extLst>
          </p:cNvPr>
          <p:cNvSpPr/>
          <p:nvPr/>
        </p:nvSpPr>
        <p:spPr>
          <a:xfrm>
            <a:off x="3286125" y="2784439"/>
            <a:ext cx="5629276" cy="1130336"/>
          </a:xfrm>
          <a:prstGeom prst="rect">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24573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C3618119-2B33-0829-660F-9C0842F6D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27" name="Graphic 26">
            <a:extLst>
              <a:ext uri="{FF2B5EF4-FFF2-40B4-BE49-F238E27FC236}">
                <a16:creationId xmlns:a16="http://schemas.microsoft.com/office/drawing/2014/main" id="{2E5DEDD6-FC74-2050-A346-7CB34FCECF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027513"/>
            <a:ext cx="1582359" cy="215605"/>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grpSp>
        <p:nvGrpSpPr>
          <p:cNvPr id="21" name="Group 20">
            <a:extLst>
              <a:ext uri="{FF2B5EF4-FFF2-40B4-BE49-F238E27FC236}">
                <a16:creationId xmlns:a16="http://schemas.microsoft.com/office/drawing/2014/main" id="{6F277CAB-EA05-DDF7-C59C-B55BB99A335B}"/>
              </a:ext>
            </a:extLst>
          </p:cNvPr>
          <p:cNvGrpSpPr/>
          <p:nvPr/>
        </p:nvGrpSpPr>
        <p:grpSpPr>
          <a:xfrm>
            <a:off x="3503918" y="2311759"/>
            <a:ext cx="5191454" cy="1364041"/>
            <a:chOff x="3475343" y="2355754"/>
            <a:chExt cx="5191454" cy="1364041"/>
          </a:xfrm>
        </p:grpSpPr>
        <p:pic>
          <p:nvPicPr>
            <p:cNvPr id="6" name="Graphic 5">
              <a:extLst>
                <a:ext uri="{FF2B5EF4-FFF2-40B4-BE49-F238E27FC236}">
                  <a16:creationId xmlns:a16="http://schemas.microsoft.com/office/drawing/2014/main" id="{049108DF-F88B-AA7E-AE8E-2BE9EC666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25202" y="2922579"/>
              <a:ext cx="5141595" cy="797216"/>
            </a:xfrm>
            <a:prstGeom prst="rect">
              <a:avLst/>
            </a:prstGeom>
          </p:spPr>
        </p:pic>
        <p:sp>
          <p:nvSpPr>
            <p:cNvPr id="14" name="TextBox 13">
              <a:extLst>
                <a:ext uri="{FF2B5EF4-FFF2-40B4-BE49-F238E27FC236}">
                  <a16:creationId xmlns:a16="http://schemas.microsoft.com/office/drawing/2014/main" id="{A5D8708F-CAFB-D64A-AE5A-0936480276BD}"/>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E7F2D8"/>
                  </a:solidFill>
                  <a:latin typeface="Galano Grotesque Medium" panose="00000600000000000000" pitchFamily="50" charset="0"/>
                </a:rPr>
                <a:t>Presented by</a:t>
              </a:r>
            </a:p>
          </p:txBody>
        </p:sp>
      </p:grpSp>
      <p:sp>
        <p:nvSpPr>
          <p:cNvPr id="23" name="Rectangle 22">
            <a:extLst>
              <a:ext uri="{FF2B5EF4-FFF2-40B4-BE49-F238E27FC236}">
                <a16:creationId xmlns:a16="http://schemas.microsoft.com/office/drawing/2014/main" id="{068544B1-1410-1B61-8F74-A22383CA38A9}"/>
              </a:ext>
            </a:extLst>
          </p:cNvPr>
          <p:cNvSpPr/>
          <p:nvPr/>
        </p:nvSpPr>
        <p:spPr>
          <a:xfrm>
            <a:off x="8813958" y="2784439"/>
            <a:ext cx="220029" cy="1130336"/>
          </a:xfrm>
          <a:prstGeom prst="rect">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3780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grpSp>
        <p:nvGrpSpPr>
          <p:cNvPr id="2" name="Group 1">
            <a:extLst>
              <a:ext uri="{FF2B5EF4-FFF2-40B4-BE49-F238E27FC236}">
                <a16:creationId xmlns:a16="http://schemas.microsoft.com/office/drawing/2014/main" id="{31BAA988-A0D3-F2E8-1E2B-56076EEF6EE4}"/>
              </a:ext>
            </a:extLst>
          </p:cNvPr>
          <p:cNvGrpSpPr/>
          <p:nvPr/>
        </p:nvGrpSpPr>
        <p:grpSpPr>
          <a:xfrm>
            <a:off x="3503918" y="1862207"/>
            <a:ext cx="5191454" cy="1364041"/>
            <a:chOff x="3475343" y="2355754"/>
            <a:chExt cx="5191454" cy="1364041"/>
          </a:xfrm>
        </p:grpSpPr>
        <p:pic>
          <p:nvPicPr>
            <p:cNvPr id="3" name="Graphic 2">
              <a:extLst>
                <a:ext uri="{FF2B5EF4-FFF2-40B4-BE49-F238E27FC236}">
                  <a16:creationId xmlns:a16="http://schemas.microsoft.com/office/drawing/2014/main" id="{F46DD223-1AA7-6FB5-FC1C-AABA85AC0EF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25202" y="2922579"/>
              <a:ext cx="5141595" cy="797216"/>
            </a:xfrm>
            <a:prstGeom prst="rect">
              <a:avLst/>
            </a:prstGeom>
          </p:spPr>
        </p:pic>
        <p:sp>
          <p:nvSpPr>
            <p:cNvPr id="6" name="TextBox 5">
              <a:extLst>
                <a:ext uri="{FF2B5EF4-FFF2-40B4-BE49-F238E27FC236}">
                  <a16:creationId xmlns:a16="http://schemas.microsoft.com/office/drawing/2014/main" id="{E59CE17A-644A-89E8-EE91-2C1D1195F684}"/>
                </a:ext>
              </a:extLst>
            </p:cNvPr>
            <p:cNvSpPr txBox="1"/>
            <p:nvPr/>
          </p:nvSpPr>
          <p:spPr>
            <a:xfrm>
              <a:off x="3475343" y="2355754"/>
              <a:ext cx="1829475" cy="400110"/>
            </a:xfrm>
            <a:prstGeom prst="rect">
              <a:avLst/>
            </a:prstGeom>
            <a:noFill/>
          </p:spPr>
          <p:txBody>
            <a:bodyPr wrap="none" rtlCol="0">
              <a:spAutoFit/>
            </a:bodyPr>
            <a:lstStyle/>
            <a:p>
              <a:r>
                <a:rPr lang="en-US" sz="2000" dirty="0">
                  <a:solidFill>
                    <a:srgbClr val="093042"/>
                  </a:solidFill>
                  <a:latin typeface="Galano Grotesque Medium" panose="00000600000000000000" pitchFamily="50" charset="0"/>
                </a:rPr>
                <a:t>Presented by</a:t>
              </a:r>
            </a:p>
          </p:txBody>
        </p:sp>
      </p:grpSp>
    </p:spTree>
    <p:extLst>
      <p:ext uri="{BB962C8B-B14F-4D97-AF65-F5344CB8AC3E}">
        <p14:creationId xmlns:p14="http://schemas.microsoft.com/office/powerpoint/2010/main" val="353742512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2813541" y="1732085"/>
            <a:ext cx="6559062" cy="2673259"/>
          </a:xfrm>
          <a:prstGeom prst="roundRect">
            <a:avLst>
              <a:gd name="adj" fmla="val 13397"/>
            </a:avLst>
          </a:prstGeom>
          <a:solidFill>
            <a:srgbClr val="093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6345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spTree>
    <p:extLst>
      <p:ext uri="{BB962C8B-B14F-4D97-AF65-F5344CB8AC3E}">
        <p14:creationId xmlns:p14="http://schemas.microsoft.com/office/powerpoint/2010/main" val="189725274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E4EF52D-8BFB-9BC1-1EF8-0F8D685A0F51}"/>
              </a:ext>
            </a:extLst>
          </p:cNvPr>
          <p:cNvSpPr/>
          <p:nvPr/>
        </p:nvSpPr>
        <p:spPr>
          <a:xfrm>
            <a:off x="9156699" y="1732085"/>
            <a:ext cx="215903" cy="2673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3BDB84-2BD6-EFFA-D9CF-84FFDBCA292A}"/>
              </a:ext>
            </a:extLst>
          </p:cNvPr>
          <p:cNvSpPr txBox="1"/>
          <p:nvPr/>
        </p:nvSpPr>
        <p:spPr>
          <a:xfrm>
            <a:off x="-4154439" y="623987"/>
            <a:ext cx="3703393" cy="1323439"/>
          </a:xfrm>
          <a:prstGeom prst="rect">
            <a:avLst/>
          </a:prstGeom>
          <a:noFill/>
        </p:spPr>
        <p:txBody>
          <a:bodyPr wrap="square" rtlCol="0">
            <a:spAutoFit/>
          </a:bodyPr>
          <a:lstStyle/>
          <a:p>
            <a:r>
              <a:rPr lang="en-US" sz="4000" dirty="0">
                <a:solidFill>
                  <a:srgbClr val="E7F2D8"/>
                </a:solidFill>
                <a:latin typeface="Product Sans" panose="020B0403030502040203" pitchFamily="34" charset="0"/>
              </a:rPr>
              <a:t>In this course, you’ll learn</a:t>
            </a:r>
          </a:p>
        </p:txBody>
      </p:sp>
      <p:sp>
        <p:nvSpPr>
          <p:cNvPr id="8" name="Rectangle 7">
            <a:extLst>
              <a:ext uri="{FF2B5EF4-FFF2-40B4-BE49-F238E27FC236}">
                <a16:creationId xmlns:a16="http://schemas.microsoft.com/office/drawing/2014/main" id="{C433A674-A65C-6C4F-0D84-4AE59A71963E}"/>
              </a:ext>
            </a:extLst>
          </p:cNvPr>
          <p:cNvSpPr/>
          <p:nvPr/>
        </p:nvSpPr>
        <p:spPr>
          <a:xfrm>
            <a:off x="5254625" y="6412177"/>
            <a:ext cx="339725" cy="220982"/>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12177"/>
            <a:ext cx="339725" cy="220982"/>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7C9576EF-A5A4-0CAD-554A-B2114F111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01741" y="3305143"/>
            <a:ext cx="8606798" cy="1074594"/>
          </a:xfrm>
          <a:prstGeom prst="rect">
            <a:avLst/>
          </a:prstGeom>
        </p:spPr>
      </p:pic>
      <p:sp>
        <p:nvSpPr>
          <p:cNvPr id="21" name="TextBox 20">
            <a:extLst>
              <a:ext uri="{FF2B5EF4-FFF2-40B4-BE49-F238E27FC236}">
                <a16:creationId xmlns:a16="http://schemas.microsoft.com/office/drawing/2014/main" id="{5C37AE12-8BC0-87CD-D934-57A71BDDA933}"/>
              </a:ext>
            </a:extLst>
          </p:cNvPr>
          <p:cNvSpPr txBox="1"/>
          <p:nvPr/>
        </p:nvSpPr>
        <p:spPr>
          <a:xfrm>
            <a:off x="-10001741" y="4888047"/>
            <a:ext cx="8181279" cy="1154162"/>
          </a:xfrm>
          <a:prstGeom prst="rect">
            <a:avLst/>
          </a:prstGeom>
          <a:noFill/>
        </p:spPr>
        <p:txBody>
          <a:bodyPr wrap="none" rtlCol="0">
            <a:spAutoFit/>
          </a:bodyPr>
          <a:lstStyle/>
          <a:p>
            <a:pPr>
              <a:lnSpc>
                <a:spcPct val="150000"/>
              </a:lnSpc>
            </a:pPr>
            <a:r>
              <a:rPr lang="en-US" sz="2400" dirty="0">
                <a:solidFill>
                  <a:schemeClr val="bg1"/>
                </a:solidFill>
                <a:latin typeface="Galano Grotesque Medium" panose="00000600000000000000" pitchFamily="50" charset="0"/>
              </a:rPr>
              <a:t>And also learn to build your very own working android</a:t>
            </a:r>
          </a:p>
          <a:p>
            <a:pPr>
              <a:lnSpc>
                <a:spcPct val="150000"/>
              </a:lnSpc>
            </a:pPr>
            <a:r>
              <a:rPr lang="en-US" sz="2400" dirty="0">
                <a:solidFill>
                  <a:schemeClr val="bg1"/>
                </a:solidFill>
                <a:latin typeface="Galano Grotesque Medium" panose="00000600000000000000" pitchFamily="50" charset="0"/>
              </a:rPr>
              <a:t>application from scratch.</a:t>
            </a:r>
          </a:p>
        </p:txBody>
      </p:sp>
    </p:spTree>
    <p:extLst>
      <p:ext uri="{BB962C8B-B14F-4D97-AF65-F5344CB8AC3E}">
        <p14:creationId xmlns:p14="http://schemas.microsoft.com/office/powerpoint/2010/main" val="126198956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3B613E-835F-6456-4216-C021E1B60A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579132" flipH="1">
            <a:off x="6810835" y="5441151"/>
            <a:ext cx="416410" cy="638496"/>
          </a:xfrm>
          <a:prstGeom prst="rect">
            <a:avLst/>
          </a:prstGeom>
        </p:spPr>
      </p:pic>
      <p:pic>
        <p:nvPicPr>
          <p:cNvPr id="16" name="Graphic 15">
            <a:extLst>
              <a:ext uri="{FF2B5EF4-FFF2-40B4-BE49-F238E27FC236}">
                <a16:creationId xmlns:a16="http://schemas.microsoft.com/office/drawing/2014/main" id="{A5A6F3A1-FF15-DBA2-38C8-7CBF7E328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20868">
            <a:off x="4972685" y="5443066"/>
            <a:ext cx="416410" cy="638496"/>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9156699" y="1732085"/>
            <a:ext cx="215903" cy="2673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287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0E8B4FD-C20B-A821-7093-F81C87A63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094791"/>
            <a:ext cx="1582359" cy="249846"/>
          </a:xfrm>
          <a:prstGeom prst="rect">
            <a:avLst/>
          </a:prstGeom>
        </p:spPr>
      </p:pic>
      <p:pic>
        <p:nvPicPr>
          <p:cNvPr id="5" name="Graphic 4">
            <a:extLst>
              <a:ext uri="{FF2B5EF4-FFF2-40B4-BE49-F238E27FC236}">
                <a16:creationId xmlns:a16="http://schemas.microsoft.com/office/drawing/2014/main" id="{F4ADC971-17C9-9B30-505F-20D167EBC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6966590"/>
            <a:ext cx="12192000" cy="8139289"/>
          </a:xfrm>
          <a:prstGeom prst="rect">
            <a:avLst/>
          </a:prstGeom>
        </p:spPr>
      </p:pic>
      <p:sp>
        <p:nvSpPr>
          <p:cNvPr id="12" name="Rectangle 11">
            <a:extLst>
              <a:ext uri="{FF2B5EF4-FFF2-40B4-BE49-F238E27FC236}">
                <a16:creationId xmlns:a16="http://schemas.microsoft.com/office/drawing/2014/main" id="{53E946F4-3E6D-6B69-48FA-9E67C01B3F25}"/>
              </a:ext>
            </a:extLst>
          </p:cNvPr>
          <p:cNvSpPr/>
          <p:nvPr/>
        </p:nvSpPr>
        <p:spPr>
          <a:xfrm>
            <a:off x="4624683" y="6858000"/>
            <a:ext cx="2942633" cy="34970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232245"/>
            <a:ext cx="339725" cy="220982"/>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232245"/>
            <a:ext cx="339725" cy="220982"/>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28825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223D791-3255-D67F-9EE6-E804128D5341}"/>
              </a:ext>
            </a:extLst>
          </p:cNvPr>
          <p:cNvSpPr/>
          <p:nvPr/>
        </p:nvSpPr>
        <p:spPr>
          <a:xfrm>
            <a:off x="4980151" y="2545534"/>
            <a:ext cx="2231699" cy="8340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4DB5138A-AD4A-DE1D-55D3-77BD6539B7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0151" y="1538123"/>
            <a:ext cx="2231699" cy="1010581"/>
          </a:xfrm>
          <a:prstGeom prst="rect">
            <a:avLst/>
          </a:prstGeom>
        </p:spPr>
      </p:pic>
      <p:pic>
        <p:nvPicPr>
          <p:cNvPr id="40" name="Graphic 39">
            <a:extLst>
              <a:ext uri="{FF2B5EF4-FFF2-40B4-BE49-F238E27FC236}">
                <a16:creationId xmlns:a16="http://schemas.microsoft.com/office/drawing/2014/main" id="{42A739C8-74A0-EB15-4F2E-BCC6076268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8216" y="1376536"/>
            <a:ext cx="315806" cy="484237"/>
          </a:xfrm>
          <a:prstGeom prst="rect">
            <a:avLst/>
          </a:prstGeom>
        </p:spPr>
      </p:pic>
      <p:pic>
        <p:nvPicPr>
          <p:cNvPr id="42" name="Graphic 41">
            <a:extLst>
              <a:ext uri="{FF2B5EF4-FFF2-40B4-BE49-F238E27FC236}">
                <a16:creationId xmlns:a16="http://schemas.microsoft.com/office/drawing/2014/main" id="{66260B5A-EFE0-D565-8D4F-F76C958D7B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637982" y="1376909"/>
            <a:ext cx="315806" cy="484237"/>
          </a:xfrm>
          <a:prstGeom prst="rect">
            <a:avLst/>
          </a:prstGeom>
        </p:spPr>
      </p:pic>
      <p:sp>
        <p:nvSpPr>
          <p:cNvPr id="44" name="Rectangle 43">
            <a:extLst>
              <a:ext uri="{FF2B5EF4-FFF2-40B4-BE49-F238E27FC236}">
                <a16:creationId xmlns:a16="http://schemas.microsoft.com/office/drawing/2014/main" id="{4FA10950-320C-E447-0A04-AD03D037D081}"/>
              </a:ext>
            </a:extLst>
          </p:cNvPr>
          <p:cNvSpPr/>
          <p:nvPr/>
        </p:nvSpPr>
        <p:spPr>
          <a:xfrm>
            <a:off x="5457900"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2F340FF-3DFC-2D29-E6D6-B8C1068C80DE}"/>
              </a:ext>
            </a:extLst>
          </p:cNvPr>
          <p:cNvSpPr/>
          <p:nvPr/>
        </p:nvSpPr>
        <p:spPr>
          <a:xfrm>
            <a:off x="6471176"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AB770629-5ABF-AC9A-8071-1B09BA2D6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5968" y="2043020"/>
            <a:ext cx="1200064" cy="189484"/>
          </a:xfrm>
          <a:prstGeom prst="rect">
            <a:avLst/>
          </a:prstGeom>
        </p:spPr>
      </p:pic>
      <p:sp>
        <p:nvSpPr>
          <p:cNvPr id="18" name="Rectangle: Rounded Corners 17">
            <a:extLst>
              <a:ext uri="{FF2B5EF4-FFF2-40B4-BE49-F238E27FC236}">
                <a16:creationId xmlns:a16="http://schemas.microsoft.com/office/drawing/2014/main" id="{9E4EF52D-8BFB-9BC1-1EF8-0F8D685A0F51}"/>
              </a:ext>
            </a:extLst>
          </p:cNvPr>
          <p:cNvSpPr/>
          <p:nvPr/>
        </p:nvSpPr>
        <p:spPr>
          <a:xfrm>
            <a:off x="2813541" y="-391886"/>
            <a:ext cx="6559062" cy="254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3919"/>
          <a:stretch/>
        </p:blipFill>
        <p:spPr>
          <a:xfrm>
            <a:off x="-31048" y="2485010"/>
            <a:ext cx="12223048" cy="4576190"/>
          </a:xfrm>
          <a:prstGeom prst="rect">
            <a:avLst/>
          </a:prstGeom>
        </p:spPr>
      </p:pic>
      <p:sp>
        <p:nvSpPr>
          <p:cNvPr id="46" name="Rectangle 45">
            <a:extLst>
              <a:ext uri="{FF2B5EF4-FFF2-40B4-BE49-F238E27FC236}">
                <a16:creationId xmlns:a16="http://schemas.microsoft.com/office/drawing/2014/main" id="{D436BC37-BBF8-5412-E128-5CE15EE04B2C}"/>
              </a:ext>
            </a:extLst>
          </p:cNvPr>
          <p:cNvSpPr/>
          <p:nvPr/>
        </p:nvSpPr>
        <p:spPr>
          <a:xfrm>
            <a:off x="5457900" y="2148350"/>
            <a:ext cx="257648" cy="120981"/>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969E708-84BE-4FE0-1ADD-903004642EAD}"/>
              </a:ext>
            </a:extLst>
          </p:cNvPr>
          <p:cNvSpPr/>
          <p:nvPr/>
        </p:nvSpPr>
        <p:spPr>
          <a:xfrm>
            <a:off x="6471176" y="2148350"/>
            <a:ext cx="257648" cy="120981"/>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EC8EACA-B8E6-BEF5-E1DB-A27CA90DFF92}"/>
              </a:ext>
            </a:extLst>
          </p:cNvPr>
          <p:cNvSpPr txBox="1"/>
          <p:nvPr/>
        </p:nvSpPr>
        <p:spPr>
          <a:xfrm>
            <a:off x="-3989339" y="682506"/>
            <a:ext cx="3703393" cy="1323439"/>
          </a:xfrm>
          <a:prstGeom prst="rect">
            <a:avLst/>
          </a:prstGeom>
          <a:noFill/>
        </p:spPr>
        <p:txBody>
          <a:bodyPr wrap="square" rtlCol="0">
            <a:spAutoFit/>
          </a:bodyPr>
          <a:lstStyle/>
          <a:p>
            <a:r>
              <a:rPr lang="en-US" sz="4000" dirty="0">
                <a:solidFill>
                  <a:srgbClr val="E7F2D8"/>
                </a:solidFill>
                <a:latin typeface="Google Sans" panose="020B0503030502040204" pitchFamily="34" charset="0"/>
              </a:rPr>
              <a:t>Welcome to</a:t>
            </a:r>
          </a:p>
          <a:p>
            <a:r>
              <a:rPr lang="en-US" sz="4000" dirty="0">
                <a:solidFill>
                  <a:srgbClr val="E7F2D8"/>
                </a:solidFill>
                <a:latin typeface="Google Sans" panose="020B0503030502040204" pitchFamily="34" charset="0"/>
              </a:rPr>
              <a:t>Day 2</a:t>
            </a:r>
          </a:p>
        </p:txBody>
      </p:sp>
      <p:pic>
        <p:nvPicPr>
          <p:cNvPr id="3" name="Graphic 2">
            <a:extLst>
              <a:ext uri="{FF2B5EF4-FFF2-40B4-BE49-F238E27FC236}">
                <a16:creationId xmlns:a16="http://schemas.microsoft.com/office/drawing/2014/main" id="{3EDEC69E-CFDB-72B4-146D-3EED2D7283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783990" y="5156702"/>
            <a:ext cx="757936" cy="1010581"/>
          </a:xfrm>
          <a:prstGeom prst="rect">
            <a:avLst/>
          </a:prstGeom>
        </p:spPr>
      </p:pic>
      <p:sp>
        <p:nvSpPr>
          <p:cNvPr id="5" name="TextBox 4">
            <a:extLst>
              <a:ext uri="{FF2B5EF4-FFF2-40B4-BE49-F238E27FC236}">
                <a16:creationId xmlns:a16="http://schemas.microsoft.com/office/drawing/2014/main" id="{998EE5FC-6EE8-4E0C-48B6-B39169E5ECEC}"/>
              </a:ext>
            </a:extLst>
          </p:cNvPr>
          <p:cNvSpPr txBox="1"/>
          <p:nvPr/>
        </p:nvSpPr>
        <p:spPr>
          <a:xfrm>
            <a:off x="12225265" y="5156702"/>
            <a:ext cx="937693" cy="1034899"/>
          </a:xfrm>
          <a:prstGeom prst="rect">
            <a:avLst/>
          </a:prstGeom>
          <a:noFill/>
        </p:spPr>
        <p:txBody>
          <a:bodyPr wrap="none" rtlCol="0">
            <a:spAutoFit/>
          </a:bodyPr>
          <a:lstStyle/>
          <a:p>
            <a:pPr algn="r">
              <a:lnSpc>
                <a:spcPct val="150000"/>
              </a:lnSpc>
            </a:pPr>
            <a:r>
              <a:rPr lang="en-US" sz="1400" dirty="0">
                <a:solidFill>
                  <a:schemeClr val="bg1"/>
                </a:solidFill>
                <a:latin typeface="Galano Grotesque Medium" panose="00000600000000000000" pitchFamily="50" charset="0"/>
              </a:rPr>
              <a:t>Great</a:t>
            </a:r>
          </a:p>
          <a:p>
            <a:pPr algn="r">
              <a:lnSpc>
                <a:spcPct val="150000"/>
              </a:lnSpc>
            </a:pPr>
            <a:r>
              <a:rPr lang="en-US" sz="1400" dirty="0">
                <a:solidFill>
                  <a:schemeClr val="bg1"/>
                </a:solidFill>
                <a:latin typeface="Galano Grotesque Medium" panose="00000600000000000000" pitchFamily="50" charset="0"/>
              </a:rPr>
              <a:t>Digital</a:t>
            </a:r>
          </a:p>
          <a:p>
            <a:pPr algn="r">
              <a:lnSpc>
                <a:spcPct val="150000"/>
              </a:lnSpc>
            </a:pPr>
            <a:r>
              <a:rPr lang="en-US" sz="1400" dirty="0">
                <a:solidFill>
                  <a:schemeClr val="bg1"/>
                </a:solidFill>
                <a:latin typeface="Galano Grotesque Medium" panose="00000600000000000000" pitchFamily="50" charset="0"/>
              </a:rPr>
              <a:t>Rewards</a:t>
            </a:r>
          </a:p>
        </p:txBody>
      </p:sp>
      <p:sp>
        <p:nvSpPr>
          <p:cNvPr id="2" name="TextBox 1">
            <a:extLst>
              <a:ext uri="{FF2B5EF4-FFF2-40B4-BE49-F238E27FC236}">
                <a16:creationId xmlns:a16="http://schemas.microsoft.com/office/drawing/2014/main" id="{2FF32E0E-8DD2-AEEC-2690-E4F6CE826098}"/>
              </a:ext>
            </a:extLst>
          </p:cNvPr>
          <p:cNvSpPr txBox="1"/>
          <p:nvPr/>
        </p:nvSpPr>
        <p:spPr>
          <a:xfrm>
            <a:off x="-6134495" y="5037439"/>
            <a:ext cx="6352060" cy="1154162"/>
          </a:xfrm>
          <a:prstGeom prst="rect">
            <a:avLst/>
          </a:prstGeom>
          <a:noFill/>
        </p:spPr>
        <p:txBody>
          <a:bodyPr wrap="square" rtlCol="0">
            <a:spAutoFit/>
          </a:bodyPr>
          <a:lstStyle/>
          <a:p>
            <a:pPr>
              <a:lnSpc>
                <a:spcPct val="150000"/>
              </a:lnSpc>
            </a:pPr>
            <a:r>
              <a:rPr lang="en-US" sz="2400" dirty="0">
                <a:solidFill>
                  <a:schemeClr val="bg1"/>
                </a:solidFill>
                <a:latin typeface="Galano Grotesque Medium" panose="00000600000000000000" pitchFamily="50" charset="0"/>
              </a:rPr>
              <a:t>Develop your app’s architecture</a:t>
            </a:r>
          </a:p>
          <a:p>
            <a:pPr>
              <a:lnSpc>
                <a:spcPct val="150000"/>
              </a:lnSpc>
            </a:pPr>
            <a:r>
              <a:rPr lang="en-US" sz="2400" dirty="0">
                <a:solidFill>
                  <a:schemeClr val="bg1"/>
                </a:solidFill>
                <a:latin typeface="Galano Grotesque Medium" panose="00000600000000000000" pitchFamily="50" charset="0"/>
              </a:rPr>
              <a:t>&amp; create user friendly navigation</a:t>
            </a:r>
          </a:p>
        </p:txBody>
      </p:sp>
      <p:pic>
        <p:nvPicPr>
          <p:cNvPr id="6" name="Graphic 5">
            <a:extLst>
              <a:ext uri="{FF2B5EF4-FFF2-40B4-BE49-F238E27FC236}">
                <a16:creationId xmlns:a16="http://schemas.microsoft.com/office/drawing/2014/main" id="{B7DB944A-DF9F-EAC8-0DA4-C8B41AEDBA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96485" y="3353683"/>
            <a:ext cx="4014292" cy="1383809"/>
          </a:xfrm>
          <a:prstGeom prst="rect">
            <a:avLst/>
          </a:prstGeom>
        </p:spPr>
      </p:pic>
    </p:spTree>
    <p:extLst>
      <p:ext uri="{BB962C8B-B14F-4D97-AF65-F5344CB8AC3E}">
        <p14:creationId xmlns:p14="http://schemas.microsoft.com/office/powerpoint/2010/main" val="357959483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ACAC952-1487-D92C-8460-C50230E3C8DC}"/>
              </a:ext>
            </a:extLst>
          </p:cNvPr>
          <p:cNvSpPr/>
          <p:nvPr/>
        </p:nvSpPr>
        <p:spPr>
          <a:xfrm>
            <a:off x="9022245" y="2545534"/>
            <a:ext cx="2231699" cy="8340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E4EF52D-8BFB-9BC1-1EF8-0F8D685A0F51}"/>
              </a:ext>
            </a:extLst>
          </p:cNvPr>
          <p:cNvSpPr/>
          <p:nvPr/>
        </p:nvSpPr>
        <p:spPr>
          <a:xfrm>
            <a:off x="2813541" y="-391886"/>
            <a:ext cx="6559062" cy="254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DC6357-09C4-647B-6854-BC01A686032B}"/>
              </a:ext>
            </a:extLst>
          </p:cNvPr>
          <p:cNvSpPr txBox="1"/>
          <p:nvPr/>
        </p:nvSpPr>
        <p:spPr>
          <a:xfrm>
            <a:off x="582661" y="682506"/>
            <a:ext cx="3703393" cy="1323439"/>
          </a:xfrm>
          <a:prstGeom prst="rect">
            <a:avLst/>
          </a:prstGeom>
          <a:noFill/>
        </p:spPr>
        <p:txBody>
          <a:bodyPr wrap="square" rtlCol="0">
            <a:spAutoFit/>
          </a:bodyPr>
          <a:lstStyle/>
          <a:p>
            <a:r>
              <a:rPr lang="en-US" sz="4000" dirty="0">
                <a:solidFill>
                  <a:srgbClr val="46D27C"/>
                </a:solidFill>
                <a:latin typeface="Google Sans" panose="020B0503030502040204" pitchFamily="34" charset="0"/>
              </a:rPr>
              <a:t>Welcome to</a:t>
            </a:r>
          </a:p>
          <a:p>
            <a:r>
              <a:rPr lang="en-US" sz="4000" b="1" dirty="0">
                <a:solidFill>
                  <a:srgbClr val="46D27C"/>
                </a:solidFill>
                <a:latin typeface="Google Sans" panose="020B0503030502040204" pitchFamily="34" charset="0"/>
              </a:rPr>
              <a:t>Day 2</a:t>
            </a:r>
          </a:p>
        </p:txBody>
      </p:sp>
      <p:pic>
        <p:nvPicPr>
          <p:cNvPr id="12" name="Graphic 11">
            <a:extLst>
              <a:ext uri="{FF2B5EF4-FFF2-40B4-BE49-F238E27FC236}">
                <a16:creationId xmlns:a16="http://schemas.microsoft.com/office/drawing/2014/main" id="{D3782E96-DB7D-1B5E-8A75-549A1FE35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2245" y="1538123"/>
            <a:ext cx="2231699" cy="1010581"/>
          </a:xfrm>
          <a:prstGeom prst="rect">
            <a:avLst/>
          </a:prstGeom>
        </p:spPr>
      </p:pic>
      <p:sp>
        <p:nvSpPr>
          <p:cNvPr id="21" name="Rectangle 20">
            <a:extLst>
              <a:ext uri="{FF2B5EF4-FFF2-40B4-BE49-F238E27FC236}">
                <a16:creationId xmlns:a16="http://schemas.microsoft.com/office/drawing/2014/main" id="{36114CFC-8F28-0EAD-4D11-623FBAB4FD49}"/>
              </a:ext>
            </a:extLst>
          </p:cNvPr>
          <p:cNvSpPr/>
          <p:nvPr/>
        </p:nvSpPr>
        <p:spPr>
          <a:xfrm>
            <a:off x="9499994"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4B6592-470A-2F38-9E2A-EBE86FFE10F6}"/>
              </a:ext>
            </a:extLst>
          </p:cNvPr>
          <p:cNvSpPr/>
          <p:nvPr/>
        </p:nvSpPr>
        <p:spPr>
          <a:xfrm>
            <a:off x="9499994"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335D96-A545-1A08-3265-1F1F7BE7C522}"/>
              </a:ext>
            </a:extLst>
          </p:cNvPr>
          <p:cNvSpPr/>
          <p:nvPr/>
        </p:nvSpPr>
        <p:spPr>
          <a:xfrm>
            <a:off x="10513270"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0F55C9-44BF-9B21-5661-19927C00AC19}"/>
              </a:ext>
            </a:extLst>
          </p:cNvPr>
          <p:cNvSpPr/>
          <p:nvPr/>
        </p:nvSpPr>
        <p:spPr>
          <a:xfrm>
            <a:off x="10513270"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B0B88B47-B248-07FB-CB24-646F28F64A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8062" y="2043020"/>
            <a:ext cx="1200064" cy="189484"/>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43919"/>
          <a:stretch/>
        </p:blipFill>
        <p:spPr>
          <a:xfrm>
            <a:off x="-31048" y="2485010"/>
            <a:ext cx="12223048" cy="4576190"/>
          </a:xfrm>
          <a:prstGeom prst="rect">
            <a:avLst/>
          </a:prstGeom>
        </p:spPr>
      </p:pic>
      <p:pic>
        <p:nvPicPr>
          <p:cNvPr id="8" name="Graphic 7">
            <a:extLst>
              <a:ext uri="{FF2B5EF4-FFF2-40B4-BE49-F238E27FC236}">
                <a16:creationId xmlns:a16="http://schemas.microsoft.com/office/drawing/2014/main" id="{72F81DDE-3105-CFD4-7934-2ED3C64CE3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08" y="1376536"/>
            <a:ext cx="315806" cy="484237"/>
          </a:xfrm>
          <a:prstGeom prst="rect">
            <a:avLst/>
          </a:prstGeom>
        </p:spPr>
      </p:pic>
      <p:pic>
        <p:nvPicPr>
          <p:cNvPr id="10" name="Graphic 9">
            <a:extLst>
              <a:ext uri="{FF2B5EF4-FFF2-40B4-BE49-F238E27FC236}">
                <a16:creationId xmlns:a16="http://schemas.microsoft.com/office/drawing/2014/main" id="{415F5DEE-D65E-892E-4E28-1557D24105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680074" y="1376909"/>
            <a:ext cx="315806" cy="484237"/>
          </a:xfrm>
          <a:prstGeom prst="rect">
            <a:avLst/>
          </a:prstGeom>
        </p:spPr>
      </p:pic>
      <p:pic>
        <p:nvPicPr>
          <p:cNvPr id="4" name="Graphic 3">
            <a:extLst>
              <a:ext uri="{FF2B5EF4-FFF2-40B4-BE49-F238E27FC236}">
                <a16:creationId xmlns:a16="http://schemas.microsoft.com/office/drawing/2014/main" id="{78930204-12FD-60AE-247F-714622004E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783990" y="5156702"/>
            <a:ext cx="757936" cy="1010581"/>
          </a:xfrm>
          <a:prstGeom prst="rect">
            <a:avLst/>
          </a:prstGeom>
        </p:spPr>
      </p:pic>
      <p:sp>
        <p:nvSpPr>
          <p:cNvPr id="6" name="TextBox 5">
            <a:extLst>
              <a:ext uri="{FF2B5EF4-FFF2-40B4-BE49-F238E27FC236}">
                <a16:creationId xmlns:a16="http://schemas.microsoft.com/office/drawing/2014/main" id="{B97BAFE3-7C84-6219-4F3A-A745BE7DDFC2}"/>
              </a:ext>
            </a:extLst>
          </p:cNvPr>
          <p:cNvSpPr txBox="1"/>
          <p:nvPr/>
        </p:nvSpPr>
        <p:spPr>
          <a:xfrm>
            <a:off x="12225265" y="5156702"/>
            <a:ext cx="937693" cy="1034899"/>
          </a:xfrm>
          <a:prstGeom prst="rect">
            <a:avLst/>
          </a:prstGeom>
          <a:noFill/>
        </p:spPr>
        <p:txBody>
          <a:bodyPr wrap="none" rtlCol="0">
            <a:spAutoFit/>
          </a:bodyPr>
          <a:lstStyle/>
          <a:p>
            <a:pPr algn="r">
              <a:lnSpc>
                <a:spcPct val="150000"/>
              </a:lnSpc>
            </a:pPr>
            <a:r>
              <a:rPr lang="en-US" sz="1400" dirty="0">
                <a:solidFill>
                  <a:schemeClr val="bg1"/>
                </a:solidFill>
                <a:latin typeface="Galano Grotesque Medium" panose="00000600000000000000" pitchFamily="50" charset="0"/>
              </a:rPr>
              <a:t>Great</a:t>
            </a:r>
          </a:p>
          <a:p>
            <a:pPr algn="r">
              <a:lnSpc>
                <a:spcPct val="150000"/>
              </a:lnSpc>
            </a:pPr>
            <a:r>
              <a:rPr lang="en-US" sz="1400" dirty="0">
                <a:solidFill>
                  <a:schemeClr val="bg1"/>
                </a:solidFill>
                <a:latin typeface="Galano Grotesque Medium" panose="00000600000000000000" pitchFamily="50" charset="0"/>
              </a:rPr>
              <a:t>Digital</a:t>
            </a:r>
          </a:p>
          <a:p>
            <a:pPr algn="r">
              <a:lnSpc>
                <a:spcPct val="150000"/>
              </a:lnSpc>
            </a:pPr>
            <a:r>
              <a:rPr lang="en-US" sz="1400" dirty="0">
                <a:solidFill>
                  <a:schemeClr val="bg1"/>
                </a:solidFill>
                <a:latin typeface="Galano Grotesque Medium" panose="00000600000000000000" pitchFamily="50" charset="0"/>
              </a:rPr>
              <a:t>Rewards</a:t>
            </a:r>
          </a:p>
        </p:txBody>
      </p:sp>
      <p:sp>
        <p:nvSpPr>
          <p:cNvPr id="2" name="TextBox 1">
            <a:extLst>
              <a:ext uri="{FF2B5EF4-FFF2-40B4-BE49-F238E27FC236}">
                <a16:creationId xmlns:a16="http://schemas.microsoft.com/office/drawing/2014/main" id="{3024BF93-CA2F-9A53-506E-2F9869519EAE}"/>
              </a:ext>
            </a:extLst>
          </p:cNvPr>
          <p:cNvSpPr txBox="1"/>
          <p:nvPr/>
        </p:nvSpPr>
        <p:spPr>
          <a:xfrm>
            <a:off x="-6975098" y="5037439"/>
            <a:ext cx="6352060" cy="1154162"/>
          </a:xfrm>
          <a:prstGeom prst="rect">
            <a:avLst/>
          </a:prstGeom>
          <a:noFill/>
        </p:spPr>
        <p:txBody>
          <a:bodyPr wrap="square" rtlCol="0">
            <a:spAutoFit/>
          </a:bodyPr>
          <a:lstStyle/>
          <a:p>
            <a:pPr>
              <a:lnSpc>
                <a:spcPct val="150000"/>
              </a:lnSpc>
            </a:pPr>
            <a:r>
              <a:rPr lang="en-US" sz="2400" dirty="0">
                <a:solidFill>
                  <a:schemeClr val="bg1"/>
                </a:solidFill>
                <a:latin typeface="Galano Grotesque Medium" panose="00000600000000000000" pitchFamily="50" charset="0"/>
              </a:rPr>
              <a:t>Develop your app’s architecture</a:t>
            </a:r>
          </a:p>
          <a:p>
            <a:pPr>
              <a:lnSpc>
                <a:spcPct val="150000"/>
              </a:lnSpc>
            </a:pPr>
            <a:r>
              <a:rPr lang="en-US" sz="2400" dirty="0">
                <a:solidFill>
                  <a:schemeClr val="bg1"/>
                </a:solidFill>
                <a:latin typeface="Galano Grotesque Medium" panose="00000600000000000000" pitchFamily="50" charset="0"/>
              </a:rPr>
              <a:t>&amp; create user friendly navigation</a:t>
            </a:r>
          </a:p>
        </p:txBody>
      </p:sp>
      <p:pic>
        <p:nvPicPr>
          <p:cNvPr id="7" name="Graphic 6">
            <a:extLst>
              <a:ext uri="{FF2B5EF4-FFF2-40B4-BE49-F238E27FC236}">
                <a16:creationId xmlns:a16="http://schemas.microsoft.com/office/drawing/2014/main" id="{66A8471A-D586-49C5-9CE5-98CE45F5A7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1521" y="3429000"/>
            <a:ext cx="3703329" cy="1276614"/>
          </a:xfrm>
          <a:prstGeom prst="rect">
            <a:avLst/>
          </a:prstGeom>
        </p:spPr>
      </p:pic>
    </p:spTree>
    <p:extLst>
      <p:ext uri="{BB962C8B-B14F-4D97-AF65-F5344CB8AC3E}">
        <p14:creationId xmlns:p14="http://schemas.microsoft.com/office/powerpoint/2010/main" val="270071176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ACAC952-1487-D92C-8460-C50230E3C8DC}"/>
              </a:ext>
            </a:extLst>
          </p:cNvPr>
          <p:cNvSpPr/>
          <p:nvPr/>
        </p:nvSpPr>
        <p:spPr>
          <a:xfrm>
            <a:off x="9022245" y="2545534"/>
            <a:ext cx="2231699" cy="8340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D3782E96-DB7D-1B5E-8A75-549A1FE35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2245" y="1538123"/>
            <a:ext cx="2231699" cy="1010581"/>
          </a:xfrm>
          <a:prstGeom prst="rect">
            <a:avLst/>
          </a:prstGeom>
        </p:spPr>
      </p:pic>
      <p:pic>
        <p:nvPicPr>
          <p:cNvPr id="16" name="Graphic 15">
            <a:extLst>
              <a:ext uri="{FF2B5EF4-FFF2-40B4-BE49-F238E27FC236}">
                <a16:creationId xmlns:a16="http://schemas.microsoft.com/office/drawing/2014/main" id="{D33DE318-0770-B96E-EA3B-5A8D9F7E65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9384">
            <a:off x="9280310" y="1376536"/>
            <a:ext cx="315806" cy="484237"/>
          </a:xfrm>
          <a:prstGeom prst="rect">
            <a:avLst/>
          </a:prstGeom>
        </p:spPr>
      </p:pic>
      <p:pic>
        <p:nvPicPr>
          <p:cNvPr id="19" name="Graphic 18">
            <a:extLst>
              <a:ext uri="{FF2B5EF4-FFF2-40B4-BE49-F238E27FC236}">
                <a16:creationId xmlns:a16="http://schemas.microsoft.com/office/drawing/2014/main" id="{E0B89CC6-3B8F-0A95-E0F2-3BF3BF34D7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9384" flipH="1">
            <a:off x="10680076" y="1376909"/>
            <a:ext cx="315806" cy="484237"/>
          </a:xfrm>
          <a:prstGeom prst="rect">
            <a:avLst/>
          </a:prstGeom>
        </p:spPr>
      </p:pic>
      <p:sp>
        <p:nvSpPr>
          <p:cNvPr id="21" name="Rectangle 20">
            <a:extLst>
              <a:ext uri="{FF2B5EF4-FFF2-40B4-BE49-F238E27FC236}">
                <a16:creationId xmlns:a16="http://schemas.microsoft.com/office/drawing/2014/main" id="{36114CFC-8F28-0EAD-4D11-623FBAB4FD49}"/>
              </a:ext>
            </a:extLst>
          </p:cNvPr>
          <p:cNvSpPr/>
          <p:nvPr/>
        </p:nvSpPr>
        <p:spPr>
          <a:xfrm>
            <a:off x="9499994"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4B6592-470A-2F38-9E2A-EBE86FFE10F6}"/>
              </a:ext>
            </a:extLst>
          </p:cNvPr>
          <p:cNvSpPr/>
          <p:nvPr/>
        </p:nvSpPr>
        <p:spPr>
          <a:xfrm>
            <a:off x="9499994"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335D96-A545-1A08-3265-1F1F7BE7C522}"/>
              </a:ext>
            </a:extLst>
          </p:cNvPr>
          <p:cNvSpPr/>
          <p:nvPr/>
        </p:nvSpPr>
        <p:spPr>
          <a:xfrm>
            <a:off x="10513270"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0F55C9-44BF-9B21-5661-19927C00AC19}"/>
              </a:ext>
            </a:extLst>
          </p:cNvPr>
          <p:cNvSpPr/>
          <p:nvPr/>
        </p:nvSpPr>
        <p:spPr>
          <a:xfrm>
            <a:off x="10513270"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B0B88B47-B248-07FB-CB24-646F28F64A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2603" y="2136113"/>
            <a:ext cx="1200064" cy="189484"/>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3919"/>
          <a:stretch/>
        </p:blipFill>
        <p:spPr>
          <a:xfrm>
            <a:off x="-31048" y="2485010"/>
            <a:ext cx="12223048" cy="4576190"/>
          </a:xfrm>
          <a:prstGeom prst="rect">
            <a:avLst/>
          </a:prstGeom>
        </p:spPr>
      </p:pic>
      <p:sp>
        <p:nvSpPr>
          <p:cNvPr id="6" name="TextBox 5">
            <a:extLst>
              <a:ext uri="{FF2B5EF4-FFF2-40B4-BE49-F238E27FC236}">
                <a16:creationId xmlns:a16="http://schemas.microsoft.com/office/drawing/2014/main" id="{311CE033-CFB6-4026-3697-22E66BDC72AD}"/>
              </a:ext>
            </a:extLst>
          </p:cNvPr>
          <p:cNvSpPr txBox="1"/>
          <p:nvPr/>
        </p:nvSpPr>
        <p:spPr>
          <a:xfrm>
            <a:off x="582661" y="682506"/>
            <a:ext cx="3703393" cy="1323439"/>
          </a:xfrm>
          <a:prstGeom prst="rect">
            <a:avLst/>
          </a:prstGeom>
          <a:noFill/>
        </p:spPr>
        <p:txBody>
          <a:bodyPr wrap="square" rtlCol="0">
            <a:spAutoFit/>
          </a:bodyPr>
          <a:lstStyle/>
          <a:p>
            <a:r>
              <a:rPr lang="en-US" sz="4000" dirty="0">
                <a:solidFill>
                  <a:srgbClr val="46D27C"/>
                </a:solidFill>
                <a:latin typeface="Google Sans" panose="020B0503030502040204" pitchFamily="34" charset="0"/>
              </a:rPr>
              <a:t>Welcome to</a:t>
            </a:r>
          </a:p>
          <a:p>
            <a:r>
              <a:rPr lang="en-US" sz="4000" b="1" dirty="0">
                <a:solidFill>
                  <a:srgbClr val="46D27C"/>
                </a:solidFill>
                <a:latin typeface="Google Sans" panose="020B0503030502040204" pitchFamily="34" charset="0"/>
              </a:rPr>
              <a:t>Day 2</a:t>
            </a:r>
          </a:p>
        </p:txBody>
      </p:sp>
      <p:pic>
        <p:nvPicPr>
          <p:cNvPr id="3" name="Graphic 2">
            <a:extLst>
              <a:ext uri="{FF2B5EF4-FFF2-40B4-BE49-F238E27FC236}">
                <a16:creationId xmlns:a16="http://schemas.microsoft.com/office/drawing/2014/main" id="{C87A15BA-2966-5127-B19F-0501C87B1C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0552" y="5156702"/>
            <a:ext cx="757936" cy="1010581"/>
          </a:xfrm>
          <a:prstGeom prst="rect">
            <a:avLst/>
          </a:prstGeom>
        </p:spPr>
      </p:pic>
      <p:sp>
        <p:nvSpPr>
          <p:cNvPr id="4" name="TextBox 3">
            <a:extLst>
              <a:ext uri="{FF2B5EF4-FFF2-40B4-BE49-F238E27FC236}">
                <a16:creationId xmlns:a16="http://schemas.microsoft.com/office/drawing/2014/main" id="{6965D3AF-3570-C155-B5A2-6AEC4F3706D3}"/>
              </a:ext>
            </a:extLst>
          </p:cNvPr>
          <p:cNvSpPr txBox="1"/>
          <p:nvPr/>
        </p:nvSpPr>
        <p:spPr>
          <a:xfrm>
            <a:off x="9704401" y="5156702"/>
            <a:ext cx="937693" cy="1034899"/>
          </a:xfrm>
          <a:prstGeom prst="rect">
            <a:avLst/>
          </a:prstGeom>
          <a:noFill/>
        </p:spPr>
        <p:txBody>
          <a:bodyPr wrap="square" rtlCol="0">
            <a:spAutoFit/>
          </a:bodyPr>
          <a:lstStyle/>
          <a:p>
            <a:pPr algn="r">
              <a:lnSpc>
                <a:spcPct val="150000"/>
              </a:lnSpc>
            </a:pPr>
            <a:r>
              <a:rPr lang="en-US" sz="1400" dirty="0">
                <a:solidFill>
                  <a:schemeClr val="bg1"/>
                </a:solidFill>
                <a:latin typeface="Galano Grotesque Medium" panose="00000600000000000000" pitchFamily="50" charset="0"/>
              </a:rPr>
              <a:t>Great</a:t>
            </a:r>
          </a:p>
          <a:p>
            <a:pPr algn="r">
              <a:lnSpc>
                <a:spcPct val="150000"/>
              </a:lnSpc>
            </a:pPr>
            <a:r>
              <a:rPr lang="en-US" sz="1400" dirty="0">
                <a:solidFill>
                  <a:schemeClr val="bg1"/>
                </a:solidFill>
                <a:latin typeface="Galano Grotesque Medium" panose="00000600000000000000" pitchFamily="50" charset="0"/>
              </a:rPr>
              <a:t>Digital</a:t>
            </a:r>
          </a:p>
          <a:p>
            <a:pPr algn="r">
              <a:lnSpc>
                <a:spcPct val="150000"/>
              </a:lnSpc>
            </a:pPr>
            <a:r>
              <a:rPr lang="en-US" sz="1400" dirty="0">
                <a:solidFill>
                  <a:schemeClr val="bg1"/>
                </a:solidFill>
                <a:latin typeface="Galano Grotesque Medium" panose="00000600000000000000" pitchFamily="50" charset="0"/>
              </a:rPr>
              <a:t>Rewards</a:t>
            </a:r>
          </a:p>
        </p:txBody>
      </p:sp>
      <p:sp>
        <p:nvSpPr>
          <p:cNvPr id="5" name="TextBox 4">
            <a:extLst>
              <a:ext uri="{FF2B5EF4-FFF2-40B4-BE49-F238E27FC236}">
                <a16:creationId xmlns:a16="http://schemas.microsoft.com/office/drawing/2014/main" id="{A8C3AE80-C272-ED9B-0301-61CD5CD9EC73}"/>
              </a:ext>
            </a:extLst>
          </p:cNvPr>
          <p:cNvSpPr txBox="1"/>
          <p:nvPr/>
        </p:nvSpPr>
        <p:spPr>
          <a:xfrm>
            <a:off x="673512" y="5037439"/>
            <a:ext cx="6352060" cy="1154162"/>
          </a:xfrm>
          <a:prstGeom prst="rect">
            <a:avLst/>
          </a:prstGeom>
          <a:noFill/>
        </p:spPr>
        <p:txBody>
          <a:bodyPr wrap="square" rtlCol="0">
            <a:spAutoFit/>
          </a:bodyPr>
          <a:lstStyle/>
          <a:p>
            <a:pPr>
              <a:lnSpc>
                <a:spcPct val="150000"/>
              </a:lnSpc>
            </a:pPr>
            <a:r>
              <a:rPr lang="en-US" sz="2400" dirty="0">
                <a:solidFill>
                  <a:schemeClr val="bg1"/>
                </a:solidFill>
                <a:latin typeface="Galano Grotesque Medium" panose="00000600000000000000" pitchFamily="50" charset="0"/>
              </a:rPr>
              <a:t>Develop your app’s architecture</a:t>
            </a:r>
          </a:p>
          <a:p>
            <a:pPr>
              <a:lnSpc>
                <a:spcPct val="150000"/>
              </a:lnSpc>
            </a:pPr>
            <a:r>
              <a:rPr lang="en-US" sz="2400" dirty="0">
                <a:solidFill>
                  <a:schemeClr val="bg1"/>
                </a:solidFill>
                <a:latin typeface="Galano Grotesque Medium" panose="00000600000000000000" pitchFamily="50" charset="0"/>
              </a:rPr>
              <a:t>&amp; create user friendly navigation</a:t>
            </a:r>
          </a:p>
        </p:txBody>
      </p:sp>
      <p:pic>
        <p:nvPicPr>
          <p:cNvPr id="7" name="Graphic 6">
            <a:extLst>
              <a:ext uri="{FF2B5EF4-FFF2-40B4-BE49-F238E27FC236}">
                <a16:creationId xmlns:a16="http://schemas.microsoft.com/office/drawing/2014/main" id="{41F21653-04F6-8E2E-4F5A-E8BACD2A9A4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1521" y="3124036"/>
            <a:ext cx="5066765" cy="1746618"/>
          </a:xfrm>
          <a:prstGeom prst="rect">
            <a:avLst/>
          </a:prstGeom>
        </p:spPr>
      </p:pic>
    </p:spTree>
    <p:extLst>
      <p:ext uri="{BB962C8B-B14F-4D97-AF65-F5344CB8AC3E}">
        <p14:creationId xmlns:p14="http://schemas.microsoft.com/office/powerpoint/2010/main" val="3014525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ACAC952-1487-D92C-8460-C50230E3C8DC}"/>
              </a:ext>
            </a:extLst>
          </p:cNvPr>
          <p:cNvSpPr/>
          <p:nvPr/>
        </p:nvSpPr>
        <p:spPr>
          <a:xfrm>
            <a:off x="9022245" y="2545534"/>
            <a:ext cx="2231699" cy="8340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D3782E96-DB7D-1B5E-8A75-549A1FE35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2245" y="1538123"/>
            <a:ext cx="2231699" cy="1010581"/>
          </a:xfrm>
          <a:prstGeom prst="rect">
            <a:avLst/>
          </a:prstGeom>
        </p:spPr>
      </p:pic>
      <p:pic>
        <p:nvPicPr>
          <p:cNvPr id="16" name="Graphic 15">
            <a:extLst>
              <a:ext uri="{FF2B5EF4-FFF2-40B4-BE49-F238E27FC236}">
                <a16:creationId xmlns:a16="http://schemas.microsoft.com/office/drawing/2014/main" id="{D33DE318-0770-B96E-EA3B-5A8D9F7E65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9384">
            <a:off x="9280310" y="1376536"/>
            <a:ext cx="315806" cy="484237"/>
          </a:xfrm>
          <a:prstGeom prst="rect">
            <a:avLst/>
          </a:prstGeom>
        </p:spPr>
      </p:pic>
      <p:pic>
        <p:nvPicPr>
          <p:cNvPr id="19" name="Graphic 18">
            <a:extLst>
              <a:ext uri="{FF2B5EF4-FFF2-40B4-BE49-F238E27FC236}">
                <a16:creationId xmlns:a16="http://schemas.microsoft.com/office/drawing/2014/main" id="{E0B89CC6-3B8F-0A95-E0F2-3BF3BF34D7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9384" flipH="1">
            <a:off x="10680076" y="1376909"/>
            <a:ext cx="315806" cy="484237"/>
          </a:xfrm>
          <a:prstGeom prst="rect">
            <a:avLst/>
          </a:prstGeom>
        </p:spPr>
      </p:pic>
      <p:sp>
        <p:nvSpPr>
          <p:cNvPr id="21" name="Rectangle 20">
            <a:extLst>
              <a:ext uri="{FF2B5EF4-FFF2-40B4-BE49-F238E27FC236}">
                <a16:creationId xmlns:a16="http://schemas.microsoft.com/office/drawing/2014/main" id="{36114CFC-8F28-0EAD-4D11-623FBAB4FD49}"/>
              </a:ext>
            </a:extLst>
          </p:cNvPr>
          <p:cNvSpPr/>
          <p:nvPr/>
        </p:nvSpPr>
        <p:spPr>
          <a:xfrm>
            <a:off x="9499994"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4B6592-470A-2F38-9E2A-EBE86FFE10F6}"/>
              </a:ext>
            </a:extLst>
          </p:cNvPr>
          <p:cNvSpPr/>
          <p:nvPr/>
        </p:nvSpPr>
        <p:spPr>
          <a:xfrm>
            <a:off x="9499994"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335D96-A545-1A08-3265-1F1F7BE7C522}"/>
              </a:ext>
            </a:extLst>
          </p:cNvPr>
          <p:cNvSpPr/>
          <p:nvPr/>
        </p:nvSpPr>
        <p:spPr>
          <a:xfrm>
            <a:off x="10513270" y="1768111"/>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0F55C9-44BF-9B21-5661-19927C00AC19}"/>
              </a:ext>
            </a:extLst>
          </p:cNvPr>
          <p:cNvSpPr/>
          <p:nvPr/>
        </p:nvSpPr>
        <p:spPr>
          <a:xfrm>
            <a:off x="10513270" y="2379236"/>
            <a:ext cx="257648" cy="84277"/>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B0B88B47-B248-07FB-CB24-646F28F64A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2603" y="2136113"/>
            <a:ext cx="1200064" cy="189484"/>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3919"/>
          <a:stretch/>
        </p:blipFill>
        <p:spPr>
          <a:xfrm>
            <a:off x="-31048" y="2485010"/>
            <a:ext cx="12223048" cy="4576190"/>
          </a:xfrm>
          <a:prstGeom prst="rect">
            <a:avLst/>
          </a:prstGeom>
        </p:spPr>
      </p:pic>
      <p:sp>
        <p:nvSpPr>
          <p:cNvPr id="6" name="TextBox 5">
            <a:extLst>
              <a:ext uri="{FF2B5EF4-FFF2-40B4-BE49-F238E27FC236}">
                <a16:creationId xmlns:a16="http://schemas.microsoft.com/office/drawing/2014/main" id="{311CE033-CFB6-4026-3697-22E66BDC72AD}"/>
              </a:ext>
            </a:extLst>
          </p:cNvPr>
          <p:cNvSpPr txBox="1"/>
          <p:nvPr/>
        </p:nvSpPr>
        <p:spPr>
          <a:xfrm>
            <a:off x="-3734441" y="682506"/>
            <a:ext cx="3703393" cy="1323439"/>
          </a:xfrm>
          <a:prstGeom prst="rect">
            <a:avLst/>
          </a:prstGeom>
          <a:noFill/>
        </p:spPr>
        <p:txBody>
          <a:bodyPr wrap="square" rtlCol="0">
            <a:spAutoFit/>
          </a:bodyPr>
          <a:lstStyle/>
          <a:p>
            <a:r>
              <a:rPr lang="en-US" sz="4000" dirty="0">
                <a:solidFill>
                  <a:srgbClr val="E7F2D8"/>
                </a:solidFill>
                <a:latin typeface="Google Sans" panose="020B0503030502040204" pitchFamily="34" charset="0"/>
              </a:rPr>
              <a:t>Welcome to</a:t>
            </a:r>
          </a:p>
          <a:p>
            <a:r>
              <a:rPr lang="en-US" sz="4000" b="1" dirty="0">
                <a:solidFill>
                  <a:srgbClr val="E7F2D8"/>
                </a:solidFill>
                <a:latin typeface="Google Sans" panose="020B0503030502040204" pitchFamily="34" charset="0"/>
              </a:rPr>
              <a:t>Day 2</a:t>
            </a:r>
          </a:p>
        </p:txBody>
      </p:sp>
      <p:pic>
        <p:nvPicPr>
          <p:cNvPr id="3" name="Graphic 2">
            <a:extLst>
              <a:ext uri="{FF2B5EF4-FFF2-40B4-BE49-F238E27FC236}">
                <a16:creationId xmlns:a16="http://schemas.microsoft.com/office/drawing/2014/main" id="{C87A15BA-2966-5127-B19F-0501C87B1C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047802" y="5156702"/>
            <a:ext cx="757936" cy="1010581"/>
          </a:xfrm>
          <a:prstGeom prst="rect">
            <a:avLst/>
          </a:prstGeom>
        </p:spPr>
      </p:pic>
      <p:sp>
        <p:nvSpPr>
          <p:cNvPr id="4" name="TextBox 3">
            <a:extLst>
              <a:ext uri="{FF2B5EF4-FFF2-40B4-BE49-F238E27FC236}">
                <a16:creationId xmlns:a16="http://schemas.microsoft.com/office/drawing/2014/main" id="{6965D3AF-3570-C155-B5A2-6AEC4F3706D3}"/>
              </a:ext>
            </a:extLst>
          </p:cNvPr>
          <p:cNvSpPr txBox="1"/>
          <p:nvPr/>
        </p:nvSpPr>
        <p:spPr>
          <a:xfrm>
            <a:off x="21991651" y="5156702"/>
            <a:ext cx="937693" cy="1034899"/>
          </a:xfrm>
          <a:prstGeom prst="rect">
            <a:avLst/>
          </a:prstGeom>
          <a:noFill/>
        </p:spPr>
        <p:txBody>
          <a:bodyPr wrap="square" rtlCol="0">
            <a:spAutoFit/>
          </a:bodyPr>
          <a:lstStyle/>
          <a:p>
            <a:pPr algn="r">
              <a:lnSpc>
                <a:spcPct val="150000"/>
              </a:lnSpc>
            </a:pPr>
            <a:r>
              <a:rPr lang="en-US" sz="1400" dirty="0">
                <a:solidFill>
                  <a:srgbClr val="2D2C2C"/>
                </a:solidFill>
                <a:latin typeface="Galano Grotesque Medium" panose="00000600000000000000" pitchFamily="50" charset="0"/>
              </a:rPr>
              <a:t>Great</a:t>
            </a:r>
          </a:p>
          <a:p>
            <a:pPr algn="r">
              <a:lnSpc>
                <a:spcPct val="150000"/>
              </a:lnSpc>
            </a:pPr>
            <a:r>
              <a:rPr lang="en-US" sz="1400" dirty="0">
                <a:solidFill>
                  <a:srgbClr val="2D2C2C"/>
                </a:solidFill>
                <a:latin typeface="Galano Grotesque Medium" panose="00000600000000000000" pitchFamily="50" charset="0"/>
              </a:rPr>
              <a:t>Digital</a:t>
            </a:r>
          </a:p>
          <a:p>
            <a:pPr algn="r">
              <a:lnSpc>
                <a:spcPct val="150000"/>
              </a:lnSpc>
            </a:pPr>
            <a:r>
              <a:rPr lang="en-US" sz="1400" dirty="0">
                <a:solidFill>
                  <a:srgbClr val="2D2C2C"/>
                </a:solidFill>
                <a:latin typeface="Galano Grotesque Medium" panose="00000600000000000000" pitchFamily="50" charset="0"/>
              </a:rPr>
              <a:t>Rewards</a:t>
            </a:r>
          </a:p>
        </p:txBody>
      </p:sp>
      <p:sp>
        <p:nvSpPr>
          <p:cNvPr id="2" name="TextBox 1">
            <a:extLst>
              <a:ext uri="{FF2B5EF4-FFF2-40B4-BE49-F238E27FC236}">
                <a16:creationId xmlns:a16="http://schemas.microsoft.com/office/drawing/2014/main" id="{0551A92A-AA5A-5A18-98D1-CE79F59DFE82}"/>
              </a:ext>
            </a:extLst>
          </p:cNvPr>
          <p:cNvSpPr txBox="1"/>
          <p:nvPr/>
        </p:nvSpPr>
        <p:spPr>
          <a:xfrm>
            <a:off x="13113162" y="5037439"/>
            <a:ext cx="6352060" cy="1154162"/>
          </a:xfrm>
          <a:prstGeom prst="rect">
            <a:avLst/>
          </a:prstGeom>
          <a:noFill/>
        </p:spPr>
        <p:txBody>
          <a:bodyPr wrap="square" rtlCol="0">
            <a:spAutoFit/>
          </a:bodyPr>
          <a:lstStyle/>
          <a:p>
            <a:pPr>
              <a:lnSpc>
                <a:spcPct val="150000"/>
              </a:lnSpc>
            </a:pPr>
            <a:r>
              <a:rPr lang="en-US" sz="2400" dirty="0">
                <a:solidFill>
                  <a:srgbClr val="2D2C2C"/>
                </a:solidFill>
                <a:latin typeface="Galano Grotesque Medium" panose="00000600000000000000" pitchFamily="50" charset="0"/>
              </a:rPr>
              <a:t>Develop your app’s architecture</a:t>
            </a:r>
          </a:p>
          <a:p>
            <a:pPr>
              <a:lnSpc>
                <a:spcPct val="150000"/>
              </a:lnSpc>
            </a:pPr>
            <a:r>
              <a:rPr lang="en-US" sz="2400" dirty="0">
                <a:solidFill>
                  <a:srgbClr val="2D2C2C"/>
                </a:solidFill>
                <a:latin typeface="Galano Grotesque Medium" panose="00000600000000000000" pitchFamily="50" charset="0"/>
              </a:rPr>
              <a:t>&amp; create user friendly navigation</a:t>
            </a:r>
          </a:p>
        </p:txBody>
      </p:sp>
      <p:pic>
        <p:nvPicPr>
          <p:cNvPr id="7" name="Graphic 6">
            <a:extLst>
              <a:ext uri="{FF2B5EF4-FFF2-40B4-BE49-F238E27FC236}">
                <a16:creationId xmlns:a16="http://schemas.microsoft.com/office/drawing/2014/main" id="{731F3FBA-AA67-0065-0DA7-CAB648D3E1C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251171" y="3124036"/>
            <a:ext cx="5066765" cy="1746618"/>
          </a:xfrm>
          <a:prstGeom prst="rect">
            <a:avLst/>
          </a:prstGeom>
        </p:spPr>
      </p:pic>
    </p:spTree>
    <p:extLst>
      <p:ext uri="{BB962C8B-B14F-4D97-AF65-F5344CB8AC3E}">
        <p14:creationId xmlns:p14="http://schemas.microsoft.com/office/powerpoint/2010/main" val="1172293081"/>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8D71BCE1-D734-B48B-F6A3-4C810BD83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7797" y="5441154"/>
            <a:ext cx="416410" cy="638496"/>
          </a:xfrm>
          <a:prstGeom prst="rect">
            <a:avLst/>
          </a:prstGeom>
        </p:spPr>
      </p:pic>
      <p:pic>
        <p:nvPicPr>
          <p:cNvPr id="17" name="Graphic 16">
            <a:extLst>
              <a:ext uri="{FF2B5EF4-FFF2-40B4-BE49-F238E27FC236}">
                <a16:creationId xmlns:a16="http://schemas.microsoft.com/office/drawing/2014/main" id="{9A249660-4B95-1F30-1469-D3F63F4E2A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20" name="Graphic 19">
            <a:extLst>
              <a:ext uri="{FF2B5EF4-FFF2-40B4-BE49-F238E27FC236}">
                <a16:creationId xmlns:a16="http://schemas.microsoft.com/office/drawing/2014/main" id="{027C42B0-BC48-503B-1C9A-DD5A630B2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10835" y="5441151"/>
            <a:ext cx="416410" cy="638496"/>
          </a:xfrm>
          <a:prstGeom prst="rect">
            <a:avLst/>
          </a:prstGeom>
        </p:spPr>
      </p:pic>
      <p:pic>
        <p:nvPicPr>
          <p:cNvPr id="19" name="Graphic 18">
            <a:extLst>
              <a:ext uri="{FF2B5EF4-FFF2-40B4-BE49-F238E27FC236}">
                <a16:creationId xmlns:a16="http://schemas.microsoft.com/office/drawing/2014/main" id="{BD42C9BF-C21C-8B27-4D23-ADDE4CA11F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33753"/>
            <a:ext cx="1582359" cy="249846"/>
          </a:xfrm>
          <a:prstGeom prst="rect">
            <a:avLst/>
          </a:prstGeom>
        </p:spPr>
      </p:pic>
      <p:sp>
        <p:nvSpPr>
          <p:cNvPr id="22" name="Rectangle 21">
            <a:extLst>
              <a:ext uri="{FF2B5EF4-FFF2-40B4-BE49-F238E27FC236}">
                <a16:creationId xmlns:a16="http://schemas.microsoft.com/office/drawing/2014/main" id="{940AB68C-28CA-A55E-028D-0DEF8CF01EA2}"/>
              </a:ext>
            </a:extLst>
          </p:cNvPr>
          <p:cNvSpPr/>
          <p:nvPr/>
        </p:nvSpPr>
        <p:spPr>
          <a:xfrm>
            <a:off x="5254625" y="591667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8DC3CE-9B52-E3F6-54AA-311E6A34A4CA}"/>
              </a:ext>
            </a:extLst>
          </p:cNvPr>
          <p:cNvSpPr/>
          <p:nvPr/>
        </p:nvSpPr>
        <p:spPr>
          <a:xfrm>
            <a:off x="5254625" y="65392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278F3A-8E12-0FD1-BE06-A65261A0A8F9}"/>
              </a:ext>
            </a:extLst>
          </p:cNvPr>
          <p:cNvSpPr/>
          <p:nvPr/>
        </p:nvSpPr>
        <p:spPr>
          <a:xfrm>
            <a:off x="6590692" y="591667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94FC81-5A0A-A7DA-4E6B-F2058EFB7B41}"/>
              </a:ext>
            </a:extLst>
          </p:cNvPr>
          <p:cNvSpPr/>
          <p:nvPr/>
        </p:nvSpPr>
        <p:spPr>
          <a:xfrm>
            <a:off x="6590692" y="65392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444683"/>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3E9BB61A-DFF5-2D03-B640-A872E586A9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2755" y="7010800"/>
            <a:ext cx="9544368" cy="17865569"/>
          </a:xfrm>
          <a:prstGeom prst="rect">
            <a:avLst/>
          </a:prstGeom>
        </p:spPr>
      </p:pic>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77192" y="6604134"/>
            <a:ext cx="519960" cy="82099"/>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43919"/>
          <a:stretch/>
        </p:blipFill>
        <p:spPr>
          <a:xfrm>
            <a:off x="-15524" y="6871152"/>
            <a:ext cx="12223048" cy="4576190"/>
          </a:xfrm>
          <a:prstGeom prst="rect">
            <a:avLst/>
          </a:prstGeom>
        </p:spPr>
      </p:pic>
      <p:sp>
        <p:nvSpPr>
          <p:cNvPr id="32" name="TextBox 31">
            <a:extLst>
              <a:ext uri="{FF2B5EF4-FFF2-40B4-BE49-F238E27FC236}">
                <a16:creationId xmlns:a16="http://schemas.microsoft.com/office/drawing/2014/main" id="{8AC04A75-E824-7AE9-C840-4C0CC501DF22}"/>
              </a:ext>
            </a:extLst>
          </p:cNvPr>
          <p:cNvSpPr txBox="1"/>
          <p:nvPr/>
        </p:nvSpPr>
        <p:spPr>
          <a:xfrm>
            <a:off x="-3826985" y="3058348"/>
            <a:ext cx="4989035" cy="1323439"/>
          </a:xfrm>
          <a:prstGeom prst="rect">
            <a:avLst/>
          </a:prstGeom>
          <a:noFill/>
        </p:spPr>
        <p:txBody>
          <a:bodyPr wrap="square" rtlCol="0">
            <a:spAutoFit/>
          </a:bodyPr>
          <a:lstStyle/>
          <a:p>
            <a:r>
              <a:rPr lang="en-US" sz="4000" dirty="0">
                <a:solidFill>
                  <a:srgbClr val="093042"/>
                </a:solidFill>
                <a:latin typeface="Galano Grotesque Medium" panose="00000600000000000000" pitchFamily="50" charset="0"/>
              </a:rPr>
              <a:t>App</a:t>
            </a:r>
          </a:p>
          <a:p>
            <a:r>
              <a:rPr lang="en-US" sz="4000" dirty="0">
                <a:solidFill>
                  <a:srgbClr val="093042"/>
                </a:solidFill>
                <a:latin typeface="Galano Grotesque Medium" panose="00000600000000000000" pitchFamily="50" charset="0"/>
              </a:rPr>
              <a:t>Architecture</a:t>
            </a:r>
          </a:p>
        </p:txBody>
      </p:sp>
      <p:sp>
        <p:nvSpPr>
          <p:cNvPr id="36" name="TextBox 35">
            <a:extLst>
              <a:ext uri="{FF2B5EF4-FFF2-40B4-BE49-F238E27FC236}">
                <a16:creationId xmlns:a16="http://schemas.microsoft.com/office/drawing/2014/main" id="{818A598C-9471-AABF-A89E-F58BA77461BD}"/>
              </a:ext>
            </a:extLst>
          </p:cNvPr>
          <p:cNvSpPr txBox="1"/>
          <p:nvPr/>
        </p:nvSpPr>
        <p:spPr>
          <a:xfrm>
            <a:off x="-3826985" y="2535128"/>
            <a:ext cx="1636235" cy="369332"/>
          </a:xfrm>
          <a:prstGeom prst="rect">
            <a:avLst/>
          </a:prstGeom>
          <a:noFill/>
        </p:spPr>
        <p:txBody>
          <a:bodyPr wrap="square" rtlCol="0">
            <a:spAutoFit/>
          </a:bodyPr>
          <a:lstStyle/>
          <a:p>
            <a:r>
              <a:rPr lang="en-US" dirty="0">
                <a:solidFill>
                  <a:srgbClr val="4480E9"/>
                </a:solidFill>
                <a:latin typeface="Galano Grotesque Medium" panose="00000600000000000000" pitchFamily="50" charset="0"/>
              </a:rPr>
              <a:t>Unit 04</a:t>
            </a:r>
          </a:p>
        </p:txBody>
      </p:sp>
    </p:spTree>
    <p:extLst>
      <p:ext uri="{BB962C8B-B14F-4D97-AF65-F5344CB8AC3E}">
        <p14:creationId xmlns:p14="http://schemas.microsoft.com/office/powerpoint/2010/main" val="304653181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31748ED-B6D6-6423-E744-063A9E9C3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2755" y="-4228700"/>
            <a:ext cx="9544368" cy="17865569"/>
          </a:xfrm>
          <a:prstGeom prst="rect">
            <a:avLst/>
          </a:prstGeom>
        </p:spPr>
      </p:pic>
      <p:sp>
        <p:nvSpPr>
          <p:cNvPr id="9" name="Graphic 31">
            <a:extLst>
              <a:ext uri="{FF2B5EF4-FFF2-40B4-BE49-F238E27FC236}">
                <a16:creationId xmlns:a16="http://schemas.microsoft.com/office/drawing/2014/main" id="{4A8F518A-F9EE-593D-4657-3DF14529522D}"/>
              </a:ext>
            </a:extLst>
          </p:cNvPr>
          <p:cNvSpPr/>
          <p:nvPr/>
        </p:nvSpPr>
        <p:spPr>
          <a:xfrm rot="5400000">
            <a:off x="7624459" y="7090701"/>
            <a:ext cx="2927638" cy="3154680"/>
          </a:xfrm>
          <a:prstGeom prst="roundRect">
            <a:avLst>
              <a:gd name="adj" fmla="val 5280"/>
            </a:avLst>
          </a:prstGeom>
          <a:solidFill>
            <a:srgbClr val="FFF0CA"/>
          </a:solidFill>
          <a:ln w="5971" cap="flat">
            <a:noFill/>
            <a:prstDash val="solid"/>
            <a:miter/>
          </a:ln>
        </p:spPr>
        <p:txBody>
          <a:bodyPr rtlCol="0" anchor="ctr"/>
          <a:lstStyle/>
          <a:p>
            <a:endParaRPr lang="en-US"/>
          </a:p>
        </p:txBody>
      </p:sp>
      <p:pic>
        <p:nvPicPr>
          <p:cNvPr id="11" name="Graphic 10">
            <a:extLst>
              <a:ext uri="{FF2B5EF4-FFF2-40B4-BE49-F238E27FC236}">
                <a16:creationId xmlns:a16="http://schemas.microsoft.com/office/drawing/2014/main" id="{F989D54B-C07B-057A-B960-3159F4429FF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61924"/>
          <a:stretch/>
        </p:blipFill>
        <p:spPr>
          <a:xfrm>
            <a:off x="7513553" y="9024875"/>
            <a:ext cx="3151962" cy="1113759"/>
          </a:xfrm>
          <a:prstGeom prst="rect">
            <a:avLst/>
          </a:prstGeom>
        </p:spPr>
      </p:pic>
      <p:pic>
        <p:nvPicPr>
          <p:cNvPr id="12" name="Graphic 11">
            <a:extLst>
              <a:ext uri="{FF2B5EF4-FFF2-40B4-BE49-F238E27FC236}">
                <a16:creationId xmlns:a16="http://schemas.microsoft.com/office/drawing/2014/main" id="{44721876-5A7E-0C8E-EAA6-82071DB21A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9384" y="9556663"/>
            <a:ext cx="2829602" cy="411904"/>
          </a:xfrm>
          <a:prstGeom prst="rect">
            <a:avLst/>
          </a:prstGeom>
        </p:spPr>
      </p:pic>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77192" y="6604134"/>
            <a:ext cx="519960" cy="82099"/>
          </a:xfrm>
          <a:prstGeom prst="rect">
            <a:avLst/>
          </a:prstGeom>
        </p:spPr>
      </p:pic>
      <p:sp>
        <p:nvSpPr>
          <p:cNvPr id="32" name="TextBox 31">
            <a:extLst>
              <a:ext uri="{FF2B5EF4-FFF2-40B4-BE49-F238E27FC236}">
                <a16:creationId xmlns:a16="http://schemas.microsoft.com/office/drawing/2014/main" id="{8AC04A75-E824-7AE9-C840-4C0CC501DF22}"/>
              </a:ext>
            </a:extLst>
          </p:cNvPr>
          <p:cNvSpPr txBox="1"/>
          <p:nvPr/>
        </p:nvSpPr>
        <p:spPr>
          <a:xfrm>
            <a:off x="-3826985" y="3058348"/>
            <a:ext cx="4989035" cy="1323439"/>
          </a:xfrm>
          <a:prstGeom prst="rect">
            <a:avLst/>
          </a:prstGeom>
          <a:noFill/>
        </p:spPr>
        <p:txBody>
          <a:bodyPr wrap="square" rtlCol="0">
            <a:spAutoFit/>
          </a:bodyPr>
          <a:lstStyle/>
          <a:p>
            <a:r>
              <a:rPr lang="en-US" sz="4000" dirty="0">
                <a:solidFill>
                  <a:srgbClr val="093042"/>
                </a:solidFill>
                <a:latin typeface="Galano Grotesque Medium" panose="00000600000000000000" pitchFamily="50" charset="0"/>
              </a:rPr>
              <a:t>App</a:t>
            </a:r>
          </a:p>
          <a:p>
            <a:r>
              <a:rPr lang="en-US" sz="4000" dirty="0">
                <a:solidFill>
                  <a:srgbClr val="093042"/>
                </a:solidFill>
                <a:latin typeface="Galano Grotesque Medium" panose="00000600000000000000" pitchFamily="50" charset="0"/>
              </a:rPr>
              <a:t>Architecture</a:t>
            </a:r>
          </a:p>
        </p:txBody>
      </p:sp>
      <p:sp>
        <p:nvSpPr>
          <p:cNvPr id="36" name="TextBox 35">
            <a:extLst>
              <a:ext uri="{FF2B5EF4-FFF2-40B4-BE49-F238E27FC236}">
                <a16:creationId xmlns:a16="http://schemas.microsoft.com/office/drawing/2014/main" id="{818A598C-9471-AABF-A89E-F58BA77461BD}"/>
              </a:ext>
            </a:extLst>
          </p:cNvPr>
          <p:cNvSpPr txBox="1"/>
          <p:nvPr/>
        </p:nvSpPr>
        <p:spPr>
          <a:xfrm>
            <a:off x="-3826985" y="2535128"/>
            <a:ext cx="1636235" cy="369332"/>
          </a:xfrm>
          <a:prstGeom prst="rect">
            <a:avLst/>
          </a:prstGeom>
          <a:noFill/>
        </p:spPr>
        <p:txBody>
          <a:bodyPr wrap="square" rtlCol="0">
            <a:spAutoFit/>
          </a:bodyPr>
          <a:lstStyle/>
          <a:p>
            <a:r>
              <a:rPr lang="en-US" dirty="0">
                <a:solidFill>
                  <a:srgbClr val="4480E9"/>
                </a:solidFill>
                <a:latin typeface="Galano Grotesque Medium" panose="00000600000000000000" pitchFamily="50" charset="0"/>
              </a:rPr>
              <a:t>Unit 04</a:t>
            </a:r>
          </a:p>
        </p:txBody>
      </p:sp>
      <p:sp>
        <p:nvSpPr>
          <p:cNvPr id="17" name="Rectangle 16">
            <a:extLst>
              <a:ext uri="{FF2B5EF4-FFF2-40B4-BE49-F238E27FC236}">
                <a16:creationId xmlns:a16="http://schemas.microsoft.com/office/drawing/2014/main" id="{02797E0A-676D-11ED-6C5C-ED87844F1B07}"/>
              </a:ext>
            </a:extLst>
          </p:cNvPr>
          <p:cNvSpPr/>
          <p:nvPr/>
        </p:nvSpPr>
        <p:spPr>
          <a:xfrm>
            <a:off x="8054975" y="-5290258"/>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58F365-882A-BA4F-ABD0-5A97C5FA22F4}"/>
              </a:ext>
            </a:extLst>
          </p:cNvPr>
          <p:cNvSpPr/>
          <p:nvPr/>
        </p:nvSpPr>
        <p:spPr>
          <a:xfrm>
            <a:off x="10064750" y="-5283484"/>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FBAA88B0-58C3-EB27-29CF-C0907A856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1756189"/>
            <a:ext cx="2850181" cy="1492660"/>
          </a:xfrm>
          <a:prstGeom prst="rect">
            <a:avLst/>
          </a:prstGeom>
        </p:spPr>
      </p:pic>
      <p:pic>
        <p:nvPicPr>
          <p:cNvPr id="16" name="Graphic 15">
            <a:extLst>
              <a:ext uri="{FF2B5EF4-FFF2-40B4-BE49-F238E27FC236}">
                <a16:creationId xmlns:a16="http://schemas.microsoft.com/office/drawing/2014/main" id="{0A7FB5D4-8ECE-37A8-F0A3-1D890B2A01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3433039"/>
            <a:ext cx="2850181" cy="1492660"/>
          </a:xfrm>
          <a:prstGeom prst="rect">
            <a:avLst/>
          </a:prstGeom>
        </p:spPr>
      </p:pic>
    </p:spTree>
    <p:extLst>
      <p:ext uri="{BB962C8B-B14F-4D97-AF65-F5344CB8AC3E}">
        <p14:creationId xmlns:p14="http://schemas.microsoft.com/office/powerpoint/2010/main" val="45463971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95D9A5B-016F-96AC-7C8F-758B441DB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2755" y="610092"/>
            <a:ext cx="2930945" cy="5486272"/>
          </a:xfrm>
          <a:prstGeom prst="rect">
            <a:avLst/>
          </a:prstGeom>
        </p:spPr>
      </p:pic>
      <p:sp>
        <p:nvSpPr>
          <p:cNvPr id="11" name="Graphic 31">
            <a:extLst>
              <a:ext uri="{FF2B5EF4-FFF2-40B4-BE49-F238E27FC236}">
                <a16:creationId xmlns:a16="http://schemas.microsoft.com/office/drawing/2014/main" id="{36CA81BB-526D-585D-79B1-F969633A3B44}"/>
              </a:ext>
            </a:extLst>
          </p:cNvPr>
          <p:cNvSpPr/>
          <p:nvPr/>
        </p:nvSpPr>
        <p:spPr>
          <a:xfrm rot="5400000">
            <a:off x="7624459" y="3125857"/>
            <a:ext cx="2927638" cy="3154680"/>
          </a:xfrm>
          <a:prstGeom prst="roundRect">
            <a:avLst>
              <a:gd name="adj" fmla="val 5280"/>
            </a:avLst>
          </a:prstGeom>
          <a:solidFill>
            <a:srgbClr val="FFF0CA"/>
          </a:solidFill>
          <a:ln w="5971" cap="flat">
            <a:noFill/>
            <a:prstDash val="solid"/>
            <a:miter/>
          </a:ln>
        </p:spPr>
        <p:txBody>
          <a:bodyPr rtlCol="0" anchor="ctr"/>
          <a:lstStyle/>
          <a:p>
            <a:endParaRPr lang="en-US"/>
          </a:p>
        </p:txBody>
      </p:sp>
      <p:pic>
        <p:nvPicPr>
          <p:cNvPr id="12" name="Graphic 11">
            <a:extLst>
              <a:ext uri="{FF2B5EF4-FFF2-40B4-BE49-F238E27FC236}">
                <a16:creationId xmlns:a16="http://schemas.microsoft.com/office/drawing/2014/main" id="{02411DFF-3454-87FD-F80A-08A150DDDD1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61924"/>
          <a:stretch/>
        </p:blipFill>
        <p:spPr>
          <a:xfrm>
            <a:off x="7513553" y="5060031"/>
            <a:ext cx="3151962" cy="1113759"/>
          </a:xfrm>
          <a:prstGeom prst="rect">
            <a:avLst/>
          </a:prstGeom>
        </p:spPr>
      </p:pic>
      <p:pic>
        <p:nvPicPr>
          <p:cNvPr id="14" name="Graphic 13">
            <a:extLst>
              <a:ext uri="{FF2B5EF4-FFF2-40B4-BE49-F238E27FC236}">
                <a16:creationId xmlns:a16="http://schemas.microsoft.com/office/drawing/2014/main" id="{BFFE2B53-6216-EEE5-94CA-8F37EE5AFB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9384" y="5591819"/>
            <a:ext cx="2829602" cy="411904"/>
          </a:xfrm>
          <a:prstGeom prst="rect">
            <a:avLst/>
          </a:prstGeom>
        </p:spPr>
      </p:pic>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77192" y="6604134"/>
            <a:ext cx="519960" cy="82099"/>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43919"/>
          <a:stretch/>
        </p:blipFill>
        <p:spPr>
          <a:xfrm>
            <a:off x="-15524" y="6871152"/>
            <a:ext cx="12223048" cy="4576190"/>
          </a:xfrm>
          <a:prstGeom prst="rect">
            <a:avLst/>
          </a:prstGeom>
        </p:spPr>
      </p:pic>
      <p:sp>
        <p:nvSpPr>
          <p:cNvPr id="32" name="TextBox 31">
            <a:extLst>
              <a:ext uri="{FF2B5EF4-FFF2-40B4-BE49-F238E27FC236}">
                <a16:creationId xmlns:a16="http://schemas.microsoft.com/office/drawing/2014/main" id="{8AC04A75-E824-7AE9-C840-4C0CC501DF22}"/>
              </a:ext>
            </a:extLst>
          </p:cNvPr>
          <p:cNvSpPr txBox="1"/>
          <p:nvPr/>
        </p:nvSpPr>
        <p:spPr>
          <a:xfrm>
            <a:off x="-3826985" y="3058348"/>
            <a:ext cx="4989035" cy="1323439"/>
          </a:xfrm>
          <a:prstGeom prst="rect">
            <a:avLst/>
          </a:prstGeom>
          <a:noFill/>
        </p:spPr>
        <p:txBody>
          <a:bodyPr wrap="square" rtlCol="0">
            <a:spAutoFit/>
          </a:bodyPr>
          <a:lstStyle/>
          <a:p>
            <a:r>
              <a:rPr lang="en-US" sz="4000" dirty="0">
                <a:solidFill>
                  <a:srgbClr val="093042"/>
                </a:solidFill>
                <a:latin typeface="Galano Grotesque Medium" panose="00000600000000000000" pitchFamily="50" charset="0"/>
              </a:rPr>
              <a:t>App</a:t>
            </a:r>
          </a:p>
          <a:p>
            <a:r>
              <a:rPr lang="en-US" sz="4000" dirty="0">
                <a:solidFill>
                  <a:srgbClr val="093042"/>
                </a:solidFill>
                <a:latin typeface="Galano Grotesque Medium" panose="00000600000000000000" pitchFamily="50" charset="0"/>
              </a:rPr>
              <a:t>Architecture</a:t>
            </a:r>
          </a:p>
        </p:txBody>
      </p:sp>
      <p:sp>
        <p:nvSpPr>
          <p:cNvPr id="36" name="TextBox 35">
            <a:extLst>
              <a:ext uri="{FF2B5EF4-FFF2-40B4-BE49-F238E27FC236}">
                <a16:creationId xmlns:a16="http://schemas.microsoft.com/office/drawing/2014/main" id="{818A598C-9471-AABF-A89E-F58BA77461BD}"/>
              </a:ext>
            </a:extLst>
          </p:cNvPr>
          <p:cNvSpPr txBox="1"/>
          <p:nvPr/>
        </p:nvSpPr>
        <p:spPr>
          <a:xfrm>
            <a:off x="-3826985" y="2535128"/>
            <a:ext cx="1636235" cy="369332"/>
          </a:xfrm>
          <a:prstGeom prst="rect">
            <a:avLst/>
          </a:prstGeom>
          <a:noFill/>
        </p:spPr>
        <p:txBody>
          <a:bodyPr wrap="square" rtlCol="0">
            <a:spAutoFit/>
          </a:bodyPr>
          <a:lstStyle/>
          <a:p>
            <a:r>
              <a:rPr lang="en-US" dirty="0">
                <a:solidFill>
                  <a:srgbClr val="4480E9"/>
                </a:solidFill>
                <a:latin typeface="Galano Grotesque Medium" panose="00000600000000000000" pitchFamily="50" charset="0"/>
              </a:rPr>
              <a:t>Unit 04</a:t>
            </a:r>
          </a:p>
        </p:txBody>
      </p:sp>
      <p:sp>
        <p:nvSpPr>
          <p:cNvPr id="21" name="Rectangle 20">
            <a:extLst>
              <a:ext uri="{FF2B5EF4-FFF2-40B4-BE49-F238E27FC236}">
                <a16:creationId xmlns:a16="http://schemas.microsoft.com/office/drawing/2014/main" id="{164AC819-DC11-DFC2-B282-76BCB6F26D9F}"/>
              </a:ext>
            </a:extLst>
          </p:cNvPr>
          <p:cNvSpPr/>
          <p:nvPr/>
        </p:nvSpPr>
        <p:spPr>
          <a:xfrm>
            <a:off x="8054975" y="-4824978"/>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B5105D3-DED2-C21B-214A-E21FC0207650}"/>
              </a:ext>
            </a:extLst>
          </p:cNvPr>
          <p:cNvSpPr/>
          <p:nvPr/>
        </p:nvSpPr>
        <p:spPr>
          <a:xfrm>
            <a:off x="10064750" y="-4818204"/>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A1004533-D036-EF4F-701B-0951E88CDD2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59094" y="-1745638"/>
            <a:ext cx="2850181" cy="1492660"/>
          </a:xfrm>
          <a:prstGeom prst="rect">
            <a:avLst/>
          </a:prstGeom>
        </p:spPr>
      </p:pic>
      <p:pic>
        <p:nvPicPr>
          <p:cNvPr id="17" name="Graphic 16">
            <a:extLst>
              <a:ext uri="{FF2B5EF4-FFF2-40B4-BE49-F238E27FC236}">
                <a16:creationId xmlns:a16="http://schemas.microsoft.com/office/drawing/2014/main" id="{99509966-319A-3907-5815-207DB768FC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59094" y="-3422488"/>
            <a:ext cx="2850181" cy="1492660"/>
          </a:xfrm>
          <a:prstGeom prst="rect">
            <a:avLst/>
          </a:prstGeom>
        </p:spPr>
      </p:pic>
    </p:spTree>
    <p:extLst>
      <p:ext uri="{BB962C8B-B14F-4D97-AF65-F5344CB8AC3E}">
        <p14:creationId xmlns:p14="http://schemas.microsoft.com/office/powerpoint/2010/main" val="387407524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95D9A5B-016F-96AC-7C8F-758B441DB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2755" y="610092"/>
            <a:ext cx="2930945" cy="5486272"/>
          </a:xfrm>
          <a:prstGeom prst="rect">
            <a:avLst/>
          </a:prstGeom>
        </p:spPr>
      </p:pic>
      <p:sp>
        <p:nvSpPr>
          <p:cNvPr id="11" name="Graphic 31">
            <a:extLst>
              <a:ext uri="{FF2B5EF4-FFF2-40B4-BE49-F238E27FC236}">
                <a16:creationId xmlns:a16="http://schemas.microsoft.com/office/drawing/2014/main" id="{36CA81BB-526D-585D-79B1-F969633A3B44}"/>
              </a:ext>
            </a:extLst>
          </p:cNvPr>
          <p:cNvSpPr/>
          <p:nvPr/>
        </p:nvSpPr>
        <p:spPr>
          <a:xfrm rot="5400000">
            <a:off x="7624459" y="3125857"/>
            <a:ext cx="2927638" cy="3154680"/>
          </a:xfrm>
          <a:prstGeom prst="roundRect">
            <a:avLst>
              <a:gd name="adj" fmla="val 5280"/>
            </a:avLst>
          </a:prstGeom>
          <a:solidFill>
            <a:srgbClr val="FFF0CA"/>
          </a:solidFill>
          <a:ln w="5971" cap="flat">
            <a:noFill/>
            <a:prstDash val="solid"/>
            <a:miter/>
          </a:ln>
        </p:spPr>
        <p:txBody>
          <a:bodyPr rtlCol="0" anchor="ctr"/>
          <a:lstStyle/>
          <a:p>
            <a:endParaRPr lang="en-US"/>
          </a:p>
        </p:txBody>
      </p:sp>
      <p:pic>
        <p:nvPicPr>
          <p:cNvPr id="12" name="Graphic 11">
            <a:extLst>
              <a:ext uri="{FF2B5EF4-FFF2-40B4-BE49-F238E27FC236}">
                <a16:creationId xmlns:a16="http://schemas.microsoft.com/office/drawing/2014/main" id="{02411DFF-3454-87FD-F80A-08A150DDDD1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61924"/>
          <a:stretch/>
        </p:blipFill>
        <p:spPr>
          <a:xfrm>
            <a:off x="7513553" y="5060031"/>
            <a:ext cx="3151962" cy="1113759"/>
          </a:xfrm>
          <a:prstGeom prst="rect">
            <a:avLst/>
          </a:prstGeom>
        </p:spPr>
      </p:pic>
      <p:pic>
        <p:nvPicPr>
          <p:cNvPr id="14" name="Graphic 13">
            <a:extLst>
              <a:ext uri="{FF2B5EF4-FFF2-40B4-BE49-F238E27FC236}">
                <a16:creationId xmlns:a16="http://schemas.microsoft.com/office/drawing/2014/main" id="{BFFE2B53-6216-EEE5-94CA-8F37EE5AFB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9384" y="5591819"/>
            <a:ext cx="2829602" cy="411904"/>
          </a:xfrm>
          <a:prstGeom prst="rect">
            <a:avLst/>
          </a:prstGeom>
        </p:spPr>
      </p:pic>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77192" y="6604134"/>
            <a:ext cx="519960" cy="82099"/>
          </a:xfrm>
          <a:prstGeom prst="rect">
            <a:avLst/>
          </a:prstGeom>
        </p:spPr>
      </p:pic>
      <p:pic>
        <p:nvPicPr>
          <p:cNvPr id="31" name="Graphic 30">
            <a:extLst>
              <a:ext uri="{FF2B5EF4-FFF2-40B4-BE49-F238E27FC236}">
                <a16:creationId xmlns:a16="http://schemas.microsoft.com/office/drawing/2014/main" id="{586827F2-1BDF-7790-853B-59CCCFA1F4A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43919"/>
          <a:stretch/>
        </p:blipFill>
        <p:spPr>
          <a:xfrm>
            <a:off x="-15524" y="6871152"/>
            <a:ext cx="12223048" cy="4576190"/>
          </a:xfrm>
          <a:prstGeom prst="rect">
            <a:avLst/>
          </a:prstGeom>
        </p:spPr>
      </p:pic>
      <p:sp>
        <p:nvSpPr>
          <p:cNvPr id="32" name="TextBox 31">
            <a:extLst>
              <a:ext uri="{FF2B5EF4-FFF2-40B4-BE49-F238E27FC236}">
                <a16:creationId xmlns:a16="http://schemas.microsoft.com/office/drawing/2014/main" id="{8AC04A75-E824-7AE9-C840-4C0CC501DF22}"/>
              </a:ext>
            </a:extLst>
          </p:cNvPr>
          <p:cNvSpPr txBox="1"/>
          <p:nvPr/>
        </p:nvSpPr>
        <p:spPr>
          <a:xfrm>
            <a:off x="-3826985" y="3058348"/>
            <a:ext cx="4989035" cy="1323439"/>
          </a:xfrm>
          <a:prstGeom prst="rect">
            <a:avLst/>
          </a:prstGeom>
          <a:noFill/>
        </p:spPr>
        <p:txBody>
          <a:bodyPr wrap="square" rtlCol="0">
            <a:spAutoFit/>
          </a:bodyPr>
          <a:lstStyle/>
          <a:p>
            <a:r>
              <a:rPr lang="en-US" sz="4000" dirty="0">
                <a:solidFill>
                  <a:srgbClr val="093042"/>
                </a:solidFill>
                <a:latin typeface="Galano Grotesque Medium" panose="00000600000000000000" pitchFamily="50" charset="0"/>
              </a:rPr>
              <a:t>App</a:t>
            </a:r>
          </a:p>
          <a:p>
            <a:r>
              <a:rPr lang="en-US" sz="4000" dirty="0">
                <a:solidFill>
                  <a:srgbClr val="093042"/>
                </a:solidFill>
                <a:latin typeface="Galano Grotesque Medium" panose="00000600000000000000" pitchFamily="50" charset="0"/>
              </a:rPr>
              <a:t>Architecture</a:t>
            </a:r>
          </a:p>
        </p:txBody>
      </p:sp>
      <p:sp>
        <p:nvSpPr>
          <p:cNvPr id="36" name="TextBox 35">
            <a:extLst>
              <a:ext uri="{FF2B5EF4-FFF2-40B4-BE49-F238E27FC236}">
                <a16:creationId xmlns:a16="http://schemas.microsoft.com/office/drawing/2014/main" id="{818A598C-9471-AABF-A89E-F58BA77461BD}"/>
              </a:ext>
            </a:extLst>
          </p:cNvPr>
          <p:cNvSpPr txBox="1"/>
          <p:nvPr/>
        </p:nvSpPr>
        <p:spPr>
          <a:xfrm>
            <a:off x="-3826985" y="2535128"/>
            <a:ext cx="1636235" cy="369332"/>
          </a:xfrm>
          <a:prstGeom prst="rect">
            <a:avLst/>
          </a:prstGeom>
          <a:noFill/>
        </p:spPr>
        <p:txBody>
          <a:bodyPr wrap="square" rtlCol="0">
            <a:spAutoFit/>
          </a:bodyPr>
          <a:lstStyle/>
          <a:p>
            <a:r>
              <a:rPr lang="en-US" dirty="0">
                <a:solidFill>
                  <a:srgbClr val="4480E9"/>
                </a:solidFill>
                <a:latin typeface="Galano Grotesque Medium" panose="00000600000000000000" pitchFamily="50" charset="0"/>
              </a:rPr>
              <a:t>Unit 04</a:t>
            </a:r>
          </a:p>
        </p:txBody>
      </p:sp>
      <p:sp>
        <p:nvSpPr>
          <p:cNvPr id="19" name="Rectangle 18">
            <a:extLst>
              <a:ext uri="{FF2B5EF4-FFF2-40B4-BE49-F238E27FC236}">
                <a16:creationId xmlns:a16="http://schemas.microsoft.com/office/drawing/2014/main" id="{CB53A5A8-B083-CC8C-7885-B6BAB88B8964}"/>
              </a:ext>
            </a:extLst>
          </p:cNvPr>
          <p:cNvSpPr/>
          <p:nvPr/>
        </p:nvSpPr>
        <p:spPr>
          <a:xfrm>
            <a:off x="8054975" y="-1339396"/>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190231-9A76-13DD-C6BE-E2432A20F799}"/>
              </a:ext>
            </a:extLst>
          </p:cNvPr>
          <p:cNvSpPr/>
          <p:nvPr/>
        </p:nvSpPr>
        <p:spPr>
          <a:xfrm>
            <a:off x="10064750" y="-1332622"/>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A1004533-D036-EF4F-701B-0951E88CDD2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59094" y="-1745638"/>
            <a:ext cx="2850181" cy="1492660"/>
          </a:xfrm>
          <a:prstGeom prst="rect">
            <a:avLst/>
          </a:prstGeom>
        </p:spPr>
      </p:pic>
      <p:pic>
        <p:nvPicPr>
          <p:cNvPr id="17" name="Graphic 16">
            <a:extLst>
              <a:ext uri="{FF2B5EF4-FFF2-40B4-BE49-F238E27FC236}">
                <a16:creationId xmlns:a16="http://schemas.microsoft.com/office/drawing/2014/main" id="{99509966-319A-3907-5815-207DB768FC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59094" y="-3422488"/>
            <a:ext cx="2850181" cy="1492660"/>
          </a:xfrm>
          <a:prstGeom prst="rect">
            <a:avLst/>
          </a:prstGeom>
        </p:spPr>
      </p:pic>
    </p:spTree>
    <p:extLst>
      <p:ext uri="{BB962C8B-B14F-4D97-AF65-F5344CB8AC3E}">
        <p14:creationId xmlns:p14="http://schemas.microsoft.com/office/powerpoint/2010/main" val="89286643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7" name="TextBox 6">
            <a:extLst>
              <a:ext uri="{FF2B5EF4-FFF2-40B4-BE49-F238E27FC236}">
                <a16:creationId xmlns:a16="http://schemas.microsoft.com/office/drawing/2014/main" id="{D5A9EC30-B9A7-8C5D-8193-4DCB2DCBA7EF}"/>
              </a:ext>
            </a:extLst>
          </p:cNvPr>
          <p:cNvSpPr txBox="1"/>
          <p:nvPr/>
        </p:nvSpPr>
        <p:spPr>
          <a:xfrm>
            <a:off x="897415" y="2905948"/>
            <a:ext cx="4989035" cy="1754326"/>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App</a:t>
            </a:r>
          </a:p>
          <a:p>
            <a:r>
              <a:rPr lang="en-US" sz="5400" dirty="0">
                <a:solidFill>
                  <a:srgbClr val="093042"/>
                </a:solidFill>
                <a:latin typeface="Galano Grotesque Medium" panose="00000600000000000000" pitchFamily="50" charset="0"/>
              </a:rPr>
              <a:t>Architecture</a:t>
            </a:r>
          </a:p>
        </p:txBody>
      </p:sp>
      <p:sp>
        <p:nvSpPr>
          <p:cNvPr id="12" name="TextBox 11">
            <a:extLst>
              <a:ext uri="{FF2B5EF4-FFF2-40B4-BE49-F238E27FC236}">
                <a16:creationId xmlns:a16="http://schemas.microsoft.com/office/drawing/2014/main" id="{41814F51-B91C-153A-0AA0-564C31F357A0}"/>
              </a:ext>
            </a:extLst>
          </p:cNvPr>
          <p:cNvSpPr txBox="1"/>
          <p:nvPr/>
        </p:nvSpPr>
        <p:spPr>
          <a:xfrm>
            <a:off x="897415" y="2382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04</a:t>
            </a:r>
          </a:p>
        </p:txBody>
      </p:sp>
      <p:pic>
        <p:nvPicPr>
          <p:cNvPr id="17" name="Graphic 16">
            <a:extLst>
              <a:ext uri="{FF2B5EF4-FFF2-40B4-BE49-F238E27FC236}">
                <a16:creationId xmlns:a16="http://schemas.microsoft.com/office/drawing/2014/main" id="{7BB3DF63-6AD3-BB8F-8059-A10300CEFE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2755" y="610092"/>
            <a:ext cx="2930945" cy="5486272"/>
          </a:xfrm>
          <a:prstGeom prst="rect">
            <a:avLst/>
          </a:prstGeom>
        </p:spPr>
      </p:pic>
      <p:sp>
        <p:nvSpPr>
          <p:cNvPr id="33" name="Graphic 31">
            <a:extLst>
              <a:ext uri="{FF2B5EF4-FFF2-40B4-BE49-F238E27FC236}">
                <a16:creationId xmlns:a16="http://schemas.microsoft.com/office/drawing/2014/main" id="{BBD7949F-0E26-12FE-7AE2-C83F0E0B7555}"/>
              </a:ext>
            </a:extLst>
          </p:cNvPr>
          <p:cNvSpPr/>
          <p:nvPr/>
        </p:nvSpPr>
        <p:spPr>
          <a:xfrm rot="5400000">
            <a:off x="7624459" y="3125857"/>
            <a:ext cx="2927638" cy="3154680"/>
          </a:xfrm>
          <a:prstGeom prst="roundRect">
            <a:avLst>
              <a:gd name="adj" fmla="val 5280"/>
            </a:avLst>
          </a:prstGeom>
          <a:solidFill>
            <a:srgbClr val="FFF0CA"/>
          </a:solidFill>
          <a:ln w="5971" cap="flat">
            <a:noFill/>
            <a:prstDash val="solid"/>
            <a:miter/>
          </a:ln>
        </p:spPr>
        <p:txBody>
          <a:bodyPr rtlCol="0" anchor="ctr"/>
          <a:lstStyle/>
          <a:p>
            <a:endParaRPr lang="en-US"/>
          </a:p>
        </p:txBody>
      </p:sp>
      <p:pic>
        <p:nvPicPr>
          <p:cNvPr id="30" name="Graphic 29">
            <a:extLst>
              <a:ext uri="{FF2B5EF4-FFF2-40B4-BE49-F238E27FC236}">
                <a16:creationId xmlns:a16="http://schemas.microsoft.com/office/drawing/2014/main" id="{539FE8B7-43F0-AA83-F41F-271EFD0DB7E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1924"/>
          <a:stretch/>
        </p:blipFill>
        <p:spPr>
          <a:xfrm>
            <a:off x="7513553" y="5060031"/>
            <a:ext cx="3151962" cy="1113759"/>
          </a:xfrm>
          <a:prstGeom prst="rect">
            <a:avLst/>
          </a:prstGeom>
        </p:spPr>
      </p:pic>
      <p:pic>
        <p:nvPicPr>
          <p:cNvPr id="25" name="Graphic 24">
            <a:extLst>
              <a:ext uri="{FF2B5EF4-FFF2-40B4-BE49-F238E27FC236}">
                <a16:creationId xmlns:a16="http://schemas.microsoft.com/office/drawing/2014/main" id="{21405451-F81A-F8DC-B0D4-FC2DD2FF542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69384" y="5591819"/>
            <a:ext cx="2829602" cy="411904"/>
          </a:xfrm>
          <a:prstGeom prst="rect">
            <a:avLst/>
          </a:prstGeom>
        </p:spPr>
      </p:pic>
      <p:pic>
        <p:nvPicPr>
          <p:cNvPr id="34" name="Graphic 33">
            <a:extLst>
              <a:ext uri="{FF2B5EF4-FFF2-40B4-BE49-F238E27FC236}">
                <a16:creationId xmlns:a16="http://schemas.microsoft.com/office/drawing/2014/main" id="{01A91430-EB57-D395-C567-D5829B7C77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1745638"/>
            <a:ext cx="2850181" cy="1492660"/>
          </a:xfrm>
          <a:prstGeom prst="rect">
            <a:avLst/>
          </a:prstGeom>
        </p:spPr>
      </p:pic>
      <p:pic>
        <p:nvPicPr>
          <p:cNvPr id="35" name="Graphic 34">
            <a:extLst>
              <a:ext uri="{FF2B5EF4-FFF2-40B4-BE49-F238E27FC236}">
                <a16:creationId xmlns:a16="http://schemas.microsoft.com/office/drawing/2014/main" id="{9652F5D4-F9E5-3BC9-46C6-733D9CF0103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3422488"/>
            <a:ext cx="2850181" cy="1492660"/>
          </a:xfrm>
          <a:prstGeom prst="rect">
            <a:avLst/>
          </a:prstGeom>
        </p:spPr>
      </p:pic>
      <p:sp>
        <p:nvSpPr>
          <p:cNvPr id="36" name="Rectangle 35">
            <a:extLst>
              <a:ext uri="{FF2B5EF4-FFF2-40B4-BE49-F238E27FC236}">
                <a16:creationId xmlns:a16="http://schemas.microsoft.com/office/drawing/2014/main" id="{91EA7F19-6012-14AA-A1A2-47818255E454}"/>
              </a:ext>
            </a:extLst>
          </p:cNvPr>
          <p:cNvSpPr/>
          <p:nvPr/>
        </p:nvSpPr>
        <p:spPr>
          <a:xfrm>
            <a:off x="8054975" y="-1339396"/>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D01BB98-6B4E-D81D-8C74-9D381F3021D6}"/>
              </a:ext>
            </a:extLst>
          </p:cNvPr>
          <p:cNvSpPr/>
          <p:nvPr/>
        </p:nvSpPr>
        <p:spPr>
          <a:xfrm>
            <a:off x="10064750" y="-1332622"/>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51835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7" name="TextBox 6">
            <a:extLst>
              <a:ext uri="{FF2B5EF4-FFF2-40B4-BE49-F238E27FC236}">
                <a16:creationId xmlns:a16="http://schemas.microsoft.com/office/drawing/2014/main" id="{D5A9EC30-B9A7-8C5D-8193-4DCB2DCBA7EF}"/>
              </a:ext>
            </a:extLst>
          </p:cNvPr>
          <p:cNvSpPr txBox="1"/>
          <p:nvPr/>
        </p:nvSpPr>
        <p:spPr>
          <a:xfrm>
            <a:off x="897415" y="2905948"/>
            <a:ext cx="4989035" cy="1754326"/>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App</a:t>
            </a:r>
          </a:p>
          <a:p>
            <a:r>
              <a:rPr lang="en-US" sz="5400" dirty="0">
                <a:solidFill>
                  <a:srgbClr val="093042"/>
                </a:solidFill>
                <a:latin typeface="Galano Grotesque Medium" panose="00000600000000000000" pitchFamily="50" charset="0"/>
              </a:rPr>
              <a:t>Architecture</a:t>
            </a:r>
          </a:p>
        </p:txBody>
      </p:sp>
      <p:sp>
        <p:nvSpPr>
          <p:cNvPr id="12" name="TextBox 11">
            <a:extLst>
              <a:ext uri="{FF2B5EF4-FFF2-40B4-BE49-F238E27FC236}">
                <a16:creationId xmlns:a16="http://schemas.microsoft.com/office/drawing/2014/main" id="{41814F51-B91C-153A-0AA0-564C31F357A0}"/>
              </a:ext>
            </a:extLst>
          </p:cNvPr>
          <p:cNvSpPr txBox="1"/>
          <p:nvPr/>
        </p:nvSpPr>
        <p:spPr>
          <a:xfrm>
            <a:off x="897415" y="2382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04</a:t>
            </a:r>
          </a:p>
        </p:txBody>
      </p:sp>
      <p:pic>
        <p:nvPicPr>
          <p:cNvPr id="17" name="Graphic 16">
            <a:extLst>
              <a:ext uri="{FF2B5EF4-FFF2-40B4-BE49-F238E27FC236}">
                <a16:creationId xmlns:a16="http://schemas.microsoft.com/office/drawing/2014/main" id="{7BB3DF63-6AD3-BB8F-8059-A10300CEFE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2755" y="610092"/>
            <a:ext cx="2930945" cy="5486272"/>
          </a:xfrm>
          <a:prstGeom prst="rect">
            <a:avLst/>
          </a:prstGeom>
        </p:spPr>
      </p:pic>
      <p:sp>
        <p:nvSpPr>
          <p:cNvPr id="33" name="Graphic 31">
            <a:extLst>
              <a:ext uri="{FF2B5EF4-FFF2-40B4-BE49-F238E27FC236}">
                <a16:creationId xmlns:a16="http://schemas.microsoft.com/office/drawing/2014/main" id="{BBD7949F-0E26-12FE-7AE2-C83F0E0B7555}"/>
              </a:ext>
            </a:extLst>
          </p:cNvPr>
          <p:cNvSpPr/>
          <p:nvPr/>
        </p:nvSpPr>
        <p:spPr>
          <a:xfrm rot="5400000">
            <a:off x="7624459" y="3125857"/>
            <a:ext cx="2927638" cy="3154680"/>
          </a:xfrm>
          <a:prstGeom prst="roundRect">
            <a:avLst>
              <a:gd name="adj" fmla="val 5280"/>
            </a:avLst>
          </a:prstGeom>
          <a:solidFill>
            <a:srgbClr val="FFF0CA"/>
          </a:solidFill>
          <a:ln w="5971" cap="flat">
            <a:noFill/>
            <a:prstDash val="solid"/>
            <a:miter/>
          </a:ln>
        </p:spPr>
        <p:txBody>
          <a:bodyPr rtlCol="0" anchor="ctr"/>
          <a:lstStyle/>
          <a:p>
            <a:endParaRPr lang="en-US"/>
          </a:p>
        </p:txBody>
      </p:sp>
      <p:pic>
        <p:nvPicPr>
          <p:cNvPr id="30" name="Graphic 29">
            <a:extLst>
              <a:ext uri="{FF2B5EF4-FFF2-40B4-BE49-F238E27FC236}">
                <a16:creationId xmlns:a16="http://schemas.microsoft.com/office/drawing/2014/main" id="{539FE8B7-43F0-AA83-F41F-271EFD0DB7E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1924"/>
          <a:stretch/>
        </p:blipFill>
        <p:spPr>
          <a:xfrm>
            <a:off x="7513553" y="5060031"/>
            <a:ext cx="3151962" cy="1113759"/>
          </a:xfrm>
          <a:prstGeom prst="rect">
            <a:avLst/>
          </a:prstGeom>
        </p:spPr>
      </p:pic>
      <p:pic>
        <p:nvPicPr>
          <p:cNvPr id="25" name="Graphic 24">
            <a:extLst>
              <a:ext uri="{FF2B5EF4-FFF2-40B4-BE49-F238E27FC236}">
                <a16:creationId xmlns:a16="http://schemas.microsoft.com/office/drawing/2014/main" id="{21405451-F81A-F8DC-B0D4-FC2DD2FF542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69384" y="5591819"/>
            <a:ext cx="2829602" cy="411904"/>
          </a:xfrm>
          <a:prstGeom prst="rect">
            <a:avLst/>
          </a:prstGeom>
        </p:spPr>
      </p:pic>
      <p:sp>
        <p:nvSpPr>
          <p:cNvPr id="4" name="Rectangle 3">
            <a:extLst>
              <a:ext uri="{FF2B5EF4-FFF2-40B4-BE49-F238E27FC236}">
                <a16:creationId xmlns:a16="http://schemas.microsoft.com/office/drawing/2014/main" id="{28D63472-05E2-4A0F-AE92-C3485F84CC37}"/>
              </a:ext>
            </a:extLst>
          </p:cNvPr>
          <p:cNvSpPr/>
          <p:nvPr/>
        </p:nvSpPr>
        <p:spPr>
          <a:xfrm>
            <a:off x="8054975" y="-1339396"/>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4269D5-70B5-1143-E56A-BF3A79F79D7E}"/>
              </a:ext>
            </a:extLst>
          </p:cNvPr>
          <p:cNvSpPr/>
          <p:nvPr/>
        </p:nvSpPr>
        <p:spPr>
          <a:xfrm>
            <a:off x="10064750" y="-1332622"/>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FF7ACFEF-E7A2-FB0D-C14D-E59D3E730B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1717606"/>
            <a:ext cx="2850181" cy="1492660"/>
          </a:xfrm>
          <a:prstGeom prst="rect">
            <a:avLst/>
          </a:prstGeom>
        </p:spPr>
      </p:pic>
      <p:pic>
        <p:nvPicPr>
          <p:cNvPr id="21" name="Graphic 20">
            <a:extLst>
              <a:ext uri="{FF2B5EF4-FFF2-40B4-BE49-F238E27FC236}">
                <a16:creationId xmlns:a16="http://schemas.microsoft.com/office/drawing/2014/main" id="{B807E3F0-E07E-59AE-61E2-71C3023F6B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3768666"/>
            <a:ext cx="2850181" cy="1492660"/>
          </a:xfrm>
          <a:prstGeom prst="rect">
            <a:avLst/>
          </a:prstGeom>
        </p:spPr>
      </p:pic>
    </p:spTree>
    <p:extLst>
      <p:ext uri="{BB962C8B-B14F-4D97-AF65-F5344CB8AC3E}">
        <p14:creationId xmlns:p14="http://schemas.microsoft.com/office/powerpoint/2010/main" val="5905564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7" name="TextBox 6">
            <a:extLst>
              <a:ext uri="{FF2B5EF4-FFF2-40B4-BE49-F238E27FC236}">
                <a16:creationId xmlns:a16="http://schemas.microsoft.com/office/drawing/2014/main" id="{D5A9EC30-B9A7-8C5D-8193-4DCB2DCBA7EF}"/>
              </a:ext>
            </a:extLst>
          </p:cNvPr>
          <p:cNvSpPr txBox="1"/>
          <p:nvPr/>
        </p:nvSpPr>
        <p:spPr>
          <a:xfrm>
            <a:off x="897415" y="2905948"/>
            <a:ext cx="4989035" cy="1754326"/>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App</a:t>
            </a:r>
          </a:p>
          <a:p>
            <a:r>
              <a:rPr lang="en-US" sz="5400" dirty="0">
                <a:solidFill>
                  <a:srgbClr val="093042"/>
                </a:solidFill>
                <a:latin typeface="Galano Grotesque Medium" panose="00000600000000000000" pitchFamily="50" charset="0"/>
              </a:rPr>
              <a:t>Architecture</a:t>
            </a:r>
          </a:p>
        </p:txBody>
      </p:sp>
      <p:sp>
        <p:nvSpPr>
          <p:cNvPr id="12" name="TextBox 11">
            <a:extLst>
              <a:ext uri="{FF2B5EF4-FFF2-40B4-BE49-F238E27FC236}">
                <a16:creationId xmlns:a16="http://schemas.microsoft.com/office/drawing/2014/main" id="{41814F51-B91C-153A-0AA0-564C31F357A0}"/>
              </a:ext>
            </a:extLst>
          </p:cNvPr>
          <p:cNvSpPr txBox="1"/>
          <p:nvPr/>
        </p:nvSpPr>
        <p:spPr>
          <a:xfrm>
            <a:off x="897415" y="2382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04</a:t>
            </a:r>
          </a:p>
        </p:txBody>
      </p:sp>
      <p:pic>
        <p:nvPicPr>
          <p:cNvPr id="17" name="Graphic 16">
            <a:extLst>
              <a:ext uri="{FF2B5EF4-FFF2-40B4-BE49-F238E27FC236}">
                <a16:creationId xmlns:a16="http://schemas.microsoft.com/office/drawing/2014/main" id="{7BB3DF63-6AD3-BB8F-8059-A10300CEFE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2755" y="610092"/>
            <a:ext cx="2930945" cy="5486272"/>
          </a:xfrm>
          <a:prstGeom prst="rect">
            <a:avLst/>
          </a:prstGeom>
        </p:spPr>
      </p:pic>
      <p:sp>
        <p:nvSpPr>
          <p:cNvPr id="33" name="Graphic 31">
            <a:extLst>
              <a:ext uri="{FF2B5EF4-FFF2-40B4-BE49-F238E27FC236}">
                <a16:creationId xmlns:a16="http://schemas.microsoft.com/office/drawing/2014/main" id="{BBD7949F-0E26-12FE-7AE2-C83F0E0B7555}"/>
              </a:ext>
            </a:extLst>
          </p:cNvPr>
          <p:cNvSpPr/>
          <p:nvPr/>
        </p:nvSpPr>
        <p:spPr>
          <a:xfrm rot="5400000">
            <a:off x="7624459" y="3125857"/>
            <a:ext cx="2927638" cy="3154680"/>
          </a:xfrm>
          <a:prstGeom prst="roundRect">
            <a:avLst>
              <a:gd name="adj" fmla="val 5280"/>
            </a:avLst>
          </a:prstGeom>
          <a:solidFill>
            <a:srgbClr val="FFF0CA"/>
          </a:solidFill>
          <a:ln w="5971" cap="flat">
            <a:noFill/>
            <a:prstDash val="solid"/>
            <a:miter/>
          </a:ln>
        </p:spPr>
        <p:txBody>
          <a:bodyPr rtlCol="0" anchor="ctr"/>
          <a:lstStyle/>
          <a:p>
            <a:endParaRPr lang="en-US"/>
          </a:p>
        </p:txBody>
      </p:sp>
      <p:pic>
        <p:nvPicPr>
          <p:cNvPr id="30" name="Graphic 29">
            <a:extLst>
              <a:ext uri="{FF2B5EF4-FFF2-40B4-BE49-F238E27FC236}">
                <a16:creationId xmlns:a16="http://schemas.microsoft.com/office/drawing/2014/main" id="{539FE8B7-43F0-AA83-F41F-271EFD0DB7E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1924"/>
          <a:stretch/>
        </p:blipFill>
        <p:spPr>
          <a:xfrm>
            <a:off x="7513553" y="5060031"/>
            <a:ext cx="3151962" cy="1113759"/>
          </a:xfrm>
          <a:prstGeom prst="rect">
            <a:avLst/>
          </a:prstGeom>
        </p:spPr>
      </p:pic>
      <p:pic>
        <p:nvPicPr>
          <p:cNvPr id="25" name="Graphic 24">
            <a:extLst>
              <a:ext uri="{FF2B5EF4-FFF2-40B4-BE49-F238E27FC236}">
                <a16:creationId xmlns:a16="http://schemas.microsoft.com/office/drawing/2014/main" id="{21405451-F81A-F8DC-B0D4-FC2DD2FF542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69384" y="5591819"/>
            <a:ext cx="2829602" cy="411904"/>
          </a:xfrm>
          <a:prstGeom prst="rect">
            <a:avLst/>
          </a:prstGeom>
        </p:spPr>
      </p:pic>
      <p:sp>
        <p:nvSpPr>
          <p:cNvPr id="4" name="Rectangle 3">
            <a:extLst>
              <a:ext uri="{FF2B5EF4-FFF2-40B4-BE49-F238E27FC236}">
                <a16:creationId xmlns:a16="http://schemas.microsoft.com/office/drawing/2014/main" id="{28D63472-05E2-4A0F-AE92-C3485F84CC37}"/>
              </a:ext>
            </a:extLst>
          </p:cNvPr>
          <p:cNvSpPr/>
          <p:nvPr/>
        </p:nvSpPr>
        <p:spPr>
          <a:xfrm>
            <a:off x="8054975" y="-1339396"/>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4269D5-70B5-1143-E56A-BF3A79F79D7E}"/>
              </a:ext>
            </a:extLst>
          </p:cNvPr>
          <p:cNvSpPr/>
          <p:nvPr/>
        </p:nvSpPr>
        <p:spPr>
          <a:xfrm>
            <a:off x="10064750" y="-1332622"/>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FF7ACFEF-E7A2-FB0D-C14D-E59D3E730B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2110760"/>
            <a:ext cx="2850181" cy="1492660"/>
          </a:xfrm>
          <a:prstGeom prst="rect">
            <a:avLst/>
          </a:prstGeom>
        </p:spPr>
      </p:pic>
      <p:pic>
        <p:nvPicPr>
          <p:cNvPr id="21" name="Graphic 20">
            <a:extLst>
              <a:ext uri="{FF2B5EF4-FFF2-40B4-BE49-F238E27FC236}">
                <a16:creationId xmlns:a16="http://schemas.microsoft.com/office/drawing/2014/main" id="{B807E3F0-E07E-59AE-61E2-71C3023F6B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3768666"/>
            <a:ext cx="2850181" cy="1492660"/>
          </a:xfrm>
          <a:prstGeom prst="rect">
            <a:avLst/>
          </a:prstGeom>
        </p:spPr>
      </p:pic>
    </p:spTree>
    <p:extLst>
      <p:ext uri="{BB962C8B-B14F-4D97-AF65-F5344CB8AC3E}">
        <p14:creationId xmlns:p14="http://schemas.microsoft.com/office/powerpoint/2010/main" val="288776103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C4DEAB4D-B4C4-138E-83EA-2EEDBE7E70DB}"/>
              </a:ext>
            </a:extLst>
          </p:cNvPr>
          <p:cNvSpPr/>
          <p:nvPr/>
        </p:nvSpPr>
        <p:spPr>
          <a:xfrm>
            <a:off x="10760698"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49809"/>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7" name="TextBox 6">
            <a:extLst>
              <a:ext uri="{FF2B5EF4-FFF2-40B4-BE49-F238E27FC236}">
                <a16:creationId xmlns:a16="http://schemas.microsoft.com/office/drawing/2014/main" id="{D5A9EC30-B9A7-8C5D-8193-4DCB2DCBA7EF}"/>
              </a:ext>
            </a:extLst>
          </p:cNvPr>
          <p:cNvSpPr txBox="1"/>
          <p:nvPr/>
        </p:nvSpPr>
        <p:spPr>
          <a:xfrm>
            <a:off x="897415" y="2905948"/>
            <a:ext cx="4989035" cy="1754326"/>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App</a:t>
            </a:r>
          </a:p>
          <a:p>
            <a:r>
              <a:rPr lang="en-US" sz="5400" dirty="0">
                <a:solidFill>
                  <a:srgbClr val="093042"/>
                </a:solidFill>
                <a:latin typeface="Galano Grotesque Medium" panose="00000600000000000000" pitchFamily="50" charset="0"/>
              </a:rPr>
              <a:t>Architecture</a:t>
            </a:r>
          </a:p>
        </p:txBody>
      </p:sp>
      <p:sp>
        <p:nvSpPr>
          <p:cNvPr id="12" name="TextBox 11">
            <a:extLst>
              <a:ext uri="{FF2B5EF4-FFF2-40B4-BE49-F238E27FC236}">
                <a16:creationId xmlns:a16="http://schemas.microsoft.com/office/drawing/2014/main" id="{41814F51-B91C-153A-0AA0-564C31F357A0}"/>
              </a:ext>
            </a:extLst>
          </p:cNvPr>
          <p:cNvSpPr txBox="1"/>
          <p:nvPr/>
        </p:nvSpPr>
        <p:spPr>
          <a:xfrm>
            <a:off x="897415" y="2382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04</a:t>
            </a:r>
          </a:p>
        </p:txBody>
      </p:sp>
      <p:pic>
        <p:nvPicPr>
          <p:cNvPr id="17" name="Graphic 16">
            <a:extLst>
              <a:ext uri="{FF2B5EF4-FFF2-40B4-BE49-F238E27FC236}">
                <a16:creationId xmlns:a16="http://schemas.microsoft.com/office/drawing/2014/main" id="{7BB3DF63-6AD3-BB8F-8059-A10300CEFE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2755" y="610092"/>
            <a:ext cx="2930945" cy="5486272"/>
          </a:xfrm>
          <a:prstGeom prst="rect">
            <a:avLst/>
          </a:prstGeom>
        </p:spPr>
      </p:pic>
      <p:sp>
        <p:nvSpPr>
          <p:cNvPr id="33" name="Graphic 31">
            <a:extLst>
              <a:ext uri="{FF2B5EF4-FFF2-40B4-BE49-F238E27FC236}">
                <a16:creationId xmlns:a16="http://schemas.microsoft.com/office/drawing/2014/main" id="{BBD7949F-0E26-12FE-7AE2-C83F0E0B7555}"/>
              </a:ext>
            </a:extLst>
          </p:cNvPr>
          <p:cNvSpPr/>
          <p:nvPr/>
        </p:nvSpPr>
        <p:spPr>
          <a:xfrm rot="5400000">
            <a:off x="6969970" y="2471368"/>
            <a:ext cx="4236616" cy="3154680"/>
          </a:xfrm>
          <a:prstGeom prst="roundRect">
            <a:avLst>
              <a:gd name="adj" fmla="val 5038"/>
            </a:avLst>
          </a:prstGeom>
          <a:solidFill>
            <a:srgbClr val="FFF0CA"/>
          </a:solidFill>
          <a:ln w="5971" cap="flat">
            <a:noFill/>
            <a:prstDash val="solid"/>
            <a:miter/>
          </a:ln>
        </p:spPr>
        <p:txBody>
          <a:bodyPr rtlCol="0" anchor="ctr"/>
          <a:lstStyle/>
          <a:p>
            <a:endParaRPr lang="en-US"/>
          </a:p>
        </p:txBody>
      </p:sp>
      <p:pic>
        <p:nvPicPr>
          <p:cNvPr id="30" name="Graphic 29">
            <a:extLst>
              <a:ext uri="{FF2B5EF4-FFF2-40B4-BE49-F238E27FC236}">
                <a16:creationId xmlns:a16="http://schemas.microsoft.com/office/drawing/2014/main" id="{539FE8B7-43F0-AA83-F41F-271EFD0DB7E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1924"/>
          <a:stretch/>
        </p:blipFill>
        <p:spPr>
          <a:xfrm>
            <a:off x="7513553" y="5060031"/>
            <a:ext cx="3151962" cy="1113759"/>
          </a:xfrm>
          <a:prstGeom prst="rect">
            <a:avLst/>
          </a:prstGeom>
        </p:spPr>
      </p:pic>
      <p:pic>
        <p:nvPicPr>
          <p:cNvPr id="25" name="Graphic 24">
            <a:extLst>
              <a:ext uri="{FF2B5EF4-FFF2-40B4-BE49-F238E27FC236}">
                <a16:creationId xmlns:a16="http://schemas.microsoft.com/office/drawing/2014/main" id="{21405451-F81A-F8DC-B0D4-FC2DD2FF542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69384" y="5591819"/>
            <a:ext cx="2829602" cy="411904"/>
          </a:xfrm>
          <a:prstGeom prst="rect">
            <a:avLst/>
          </a:prstGeom>
        </p:spPr>
      </p:pic>
      <p:sp>
        <p:nvSpPr>
          <p:cNvPr id="4" name="Rectangle 3">
            <a:extLst>
              <a:ext uri="{FF2B5EF4-FFF2-40B4-BE49-F238E27FC236}">
                <a16:creationId xmlns:a16="http://schemas.microsoft.com/office/drawing/2014/main" id="{28D63472-05E2-4A0F-AE92-C3485F84CC37}"/>
              </a:ext>
            </a:extLst>
          </p:cNvPr>
          <p:cNvSpPr/>
          <p:nvPr/>
        </p:nvSpPr>
        <p:spPr>
          <a:xfrm>
            <a:off x="8054975" y="-2648374"/>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4269D5-70B5-1143-E56A-BF3A79F79D7E}"/>
              </a:ext>
            </a:extLst>
          </p:cNvPr>
          <p:cNvSpPr/>
          <p:nvPr/>
        </p:nvSpPr>
        <p:spPr>
          <a:xfrm>
            <a:off x="10064750" y="-2641600"/>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FF7ACFEF-E7A2-FB0D-C14D-E59D3E730B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2110760"/>
            <a:ext cx="2850181" cy="1492660"/>
          </a:xfrm>
          <a:prstGeom prst="rect">
            <a:avLst/>
          </a:prstGeom>
        </p:spPr>
      </p:pic>
      <p:pic>
        <p:nvPicPr>
          <p:cNvPr id="21" name="Graphic 20">
            <a:extLst>
              <a:ext uri="{FF2B5EF4-FFF2-40B4-BE49-F238E27FC236}">
                <a16:creationId xmlns:a16="http://schemas.microsoft.com/office/drawing/2014/main" id="{B807E3F0-E07E-59AE-61E2-71C3023F6B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3768666"/>
            <a:ext cx="2850181" cy="1492660"/>
          </a:xfrm>
          <a:prstGeom prst="rect">
            <a:avLst/>
          </a:prstGeom>
        </p:spPr>
      </p:pic>
    </p:spTree>
    <p:extLst>
      <p:ext uri="{BB962C8B-B14F-4D97-AF65-F5344CB8AC3E}">
        <p14:creationId xmlns:p14="http://schemas.microsoft.com/office/powerpoint/2010/main" val="280702774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7" name="TextBox 6">
            <a:extLst>
              <a:ext uri="{FF2B5EF4-FFF2-40B4-BE49-F238E27FC236}">
                <a16:creationId xmlns:a16="http://schemas.microsoft.com/office/drawing/2014/main" id="{D5A9EC30-B9A7-8C5D-8193-4DCB2DCBA7EF}"/>
              </a:ext>
            </a:extLst>
          </p:cNvPr>
          <p:cNvSpPr txBox="1"/>
          <p:nvPr/>
        </p:nvSpPr>
        <p:spPr>
          <a:xfrm>
            <a:off x="897415" y="2905948"/>
            <a:ext cx="4989035" cy="1754326"/>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App</a:t>
            </a:r>
          </a:p>
          <a:p>
            <a:r>
              <a:rPr lang="en-US" sz="5400" dirty="0">
                <a:solidFill>
                  <a:srgbClr val="093042"/>
                </a:solidFill>
                <a:latin typeface="Galano Grotesque Medium" panose="00000600000000000000" pitchFamily="50" charset="0"/>
              </a:rPr>
              <a:t>Architecture</a:t>
            </a:r>
          </a:p>
        </p:txBody>
      </p:sp>
      <p:sp>
        <p:nvSpPr>
          <p:cNvPr id="12" name="TextBox 11">
            <a:extLst>
              <a:ext uri="{FF2B5EF4-FFF2-40B4-BE49-F238E27FC236}">
                <a16:creationId xmlns:a16="http://schemas.microsoft.com/office/drawing/2014/main" id="{41814F51-B91C-153A-0AA0-564C31F357A0}"/>
              </a:ext>
            </a:extLst>
          </p:cNvPr>
          <p:cNvSpPr txBox="1"/>
          <p:nvPr/>
        </p:nvSpPr>
        <p:spPr>
          <a:xfrm>
            <a:off x="897415" y="2382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04</a:t>
            </a:r>
          </a:p>
        </p:txBody>
      </p:sp>
      <p:pic>
        <p:nvPicPr>
          <p:cNvPr id="17" name="Graphic 16">
            <a:extLst>
              <a:ext uri="{FF2B5EF4-FFF2-40B4-BE49-F238E27FC236}">
                <a16:creationId xmlns:a16="http://schemas.microsoft.com/office/drawing/2014/main" id="{7BB3DF63-6AD3-BB8F-8059-A10300CEFE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2755" y="610092"/>
            <a:ext cx="2930945" cy="5486272"/>
          </a:xfrm>
          <a:prstGeom prst="rect">
            <a:avLst/>
          </a:prstGeom>
        </p:spPr>
      </p:pic>
      <p:sp>
        <p:nvSpPr>
          <p:cNvPr id="33" name="Graphic 31">
            <a:extLst>
              <a:ext uri="{FF2B5EF4-FFF2-40B4-BE49-F238E27FC236}">
                <a16:creationId xmlns:a16="http://schemas.microsoft.com/office/drawing/2014/main" id="{BBD7949F-0E26-12FE-7AE2-C83F0E0B7555}"/>
              </a:ext>
            </a:extLst>
          </p:cNvPr>
          <p:cNvSpPr/>
          <p:nvPr/>
        </p:nvSpPr>
        <p:spPr>
          <a:xfrm rot="5400000">
            <a:off x="6969970" y="2471368"/>
            <a:ext cx="4236616" cy="3154680"/>
          </a:xfrm>
          <a:prstGeom prst="roundRect">
            <a:avLst>
              <a:gd name="adj" fmla="val 5038"/>
            </a:avLst>
          </a:prstGeom>
          <a:solidFill>
            <a:srgbClr val="FFF0CA"/>
          </a:solidFill>
          <a:ln w="5971" cap="flat">
            <a:noFill/>
            <a:prstDash val="solid"/>
            <a:miter/>
          </a:ln>
        </p:spPr>
        <p:txBody>
          <a:bodyPr rtlCol="0" anchor="ctr"/>
          <a:lstStyle/>
          <a:p>
            <a:endParaRPr lang="en-US"/>
          </a:p>
        </p:txBody>
      </p:sp>
      <p:pic>
        <p:nvPicPr>
          <p:cNvPr id="30" name="Graphic 29">
            <a:extLst>
              <a:ext uri="{FF2B5EF4-FFF2-40B4-BE49-F238E27FC236}">
                <a16:creationId xmlns:a16="http://schemas.microsoft.com/office/drawing/2014/main" id="{539FE8B7-43F0-AA83-F41F-271EFD0DB7E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1924"/>
          <a:stretch/>
        </p:blipFill>
        <p:spPr>
          <a:xfrm>
            <a:off x="7513553" y="5060031"/>
            <a:ext cx="3151962" cy="1113759"/>
          </a:xfrm>
          <a:prstGeom prst="rect">
            <a:avLst/>
          </a:prstGeom>
        </p:spPr>
      </p:pic>
      <p:pic>
        <p:nvPicPr>
          <p:cNvPr id="25" name="Graphic 24">
            <a:extLst>
              <a:ext uri="{FF2B5EF4-FFF2-40B4-BE49-F238E27FC236}">
                <a16:creationId xmlns:a16="http://schemas.microsoft.com/office/drawing/2014/main" id="{21405451-F81A-F8DC-B0D4-FC2DD2FF542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69384" y="5591819"/>
            <a:ext cx="2829602" cy="411904"/>
          </a:xfrm>
          <a:prstGeom prst="rect">
            <a:avLst/>
          </a:prstGeom>
        </p:spPr>
      </p:pic>
      <p:sp>
        <p:nvSpPr>
          <p:cNvPr id="4" name="Rectangle 3">
            <a:extLst>
              <a:ext uri="{FF2B5EF4-FFF2-40B4-BE49-F238E27FC236}">
                <a16:creationId xmlns:a16="http://schemas.microsoft.com/office/drawing/2014/main" id="{28D63472-05E2-4A0F-AE92-C3485F84CC37}"/>
              </a:ext>
            </a:extLst>
          </p:cNvPr>
          <p:cNvSpPr/>
          <p:nvPr/>
        </p:nvSpPr>
        <p:spPr>
          <a:xfrm>
            <a:off x="8054975" y="-4803720"/>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4269D5-70B5-1143-E56A-BF3A79F79D7E}"/>
              </a:ext>
            </a:extLst>
          </p:cNvPr>
          <p:cNvSpPr/>
          <p:nvPr/>
        </p:nvSpPr>
        <p:spPr>
          <a:xfrm>
            <a:off x="10064750" y="-4796946"/>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FF7ACFEF-E7A2-FB0D-C14D-E59D3E730B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2110760"/>
            <a:ext cx="2850181" cy="1492660"/>
          </a:xfrm>
          <a:prstGeom prst="rect">
            <a:avLst/>
          </a:prstGeom>
        </p:spPr>
      </p:pic>
      <p:pic>
        <p:nvPicPr>
          <p:cNvPr id="21" name="Graphic 20">
            <a:extLst>
              <a:ext uri="{FF2B5EF4-FFF2-40B4-BE49-F238E27FC236}">
                <a16:creationId xmlns:a16="http://schemas.microsoft.com/office/drawing/2014/main" id="{B807E3F0-E07E-59AE-61E2-71C3023F6B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9094" y="3768666"/>
            <a:ext cx="2850181" cy="1492660"/>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 name="TextBox 8">
            <a:extLst>
              <a:ext uri="{FF2B5EF4-FFF2-40B4-BE49-F238E27FC236}">
                <a16:creationId xmlns:a16="http://schemas.microsoft.com/office/drawing/2014/main" id="{A8E3CB62-9FB7-7448-CF75-44989A4D7EC9}"/>
              </a:ext>
            </a:extLst>
          </p:cNvPr>
          <p:cNvSpPr txBox="1"/>
          <p:nvPr/>
        </p:nvSpPr>
        <p:spPr>
          <a:xfrm>
            <a:off x="584308" y="-444696"/>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11" name="TextBox 10">
            <a:extLst>
              <a:ext uri="{FF2B5EF4-FFF2-40B4-BE49-F238E27FC236}">
                <a16:creationId xmlns:a16="http://schemas.microsoft.com/office/drawing/2014/main" id="{BC79BECE-4E1D-1DE6-6D61-2F64578D63EA}"/>
              </a:ext>
            </a:extLst>
          </p:cNvPr>
          <p:cNvSpPr txBox="1"/>
          <p:nvPr/>
        </p:nvSpPr>
        <p:spPr>
          <a:xfrm>
            <a:off x="10466652" y="-444696"/>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Tree>
    <p:extLst>
      <p:ext uri="{BB962C8B-B14F-4D97-AF65-F5344CB8AC3E}">
        <p14:creationId xmlns:p14="http://schemas.microsoft.com/office/powerpoint/2010/main" val="2758975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9" name="Graphic 8">
            <a:extLst>
              <a:ext uri="{FF2B5EF4-FFF2-40B4-BE49-F238E27FC236}">
                <a16:creationId xmlns:a16="http://schemas.microsoft.com/office/drawing/2014/main" id="{AF39EECD-E57B-AFBD-C1A4-07520EA3D0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666703" y="610092"/>
            <a:ext cx="2930945" cy="5486272"/>
          </a:xfrm>
          <a:prstGeom prst="rect">
            <a:avLst/>
          </a:prstGeom>
        </p:spPr>
      </p:pic>
      <p:sp>
        <p:nvSpPr>
          <p:cNvPr id="11" name="Graphic 31">
            <a:extLst>
              <a:ext uri="{FF2B5EF4-FFF2-40B4-BE49-F238E27FC236}">
                <a16:creationId xmlns:a16="http://schemas.microsoft.com/office/drawing/2014/main" id="{B7F5EE82-F474-05F8-DD6E-34592635A0EE}"/>
              </a:ext>
            </a:extLst>
          </p:cNvPr>
          <p:cNvSpPr/>
          <p:nvPr/>
        </p:nvSpPr>
        <p:spPr>
          <a:xfrm rot="5400000">
            <a:off x="12013918" y="2471368"/>
            <a:ext cx="4236616" cy="3154680"/>
          </a:xfrm>
          <a:prstGeom prst="roundRect">
            <a:avLst>
              <a:gd name="adj" fmla="val 5038"/>
            </a:avLst>
          </a:prstGeom>
          <a:solidFill>
            <a:srgbClr val="FFF0CA"/>
          </a:solidFill>
          <a:ln w="5971" cap="flat">
            <a:noFill/>
            <a:prstDash val="solid"/>
            <a:miter/>
          </a:ln>
        </p:spPr>
        <p:txBody>
          <a:bodyPr rtlCol="0" anchor="ctr"/>
          <a:lstStyle/>
          <a:p>
            <a:endParaRPr lang="en-US"/>
          </a:p>
        </p:txBody>
      </p:sp>
      <p:pic>
        <p:nvPicPr>
          <p:cNvPr id="14" name="Graphic 13">
            <a:extLst>
              <a:ext uri="{FF2B5EF4-FFF2-40B4-BE49-F238E27FC236}">
                <a16:creationId xmlns:a16="http://schemas.microsoft.com/office/drawing/2014/main" id="{9DD2F95E-7B5F-3DC0-DAC7-36F5249F9DD7}"/>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1924"/>
          <a:stretch/>
        </p:blipFill>
        <p:spPr>
          <a:xfrm>
            <a:off x="12557501" y="5060031"/>
            <a:ext cx="3151962" cy="1113759"/>
          </a:xfrm>
          <a:prstGeom prst="rect">
            <a:avLst/>
          </a:prstGeom>
        </p:spPr>
      </p:pic>
      <p:pic>
        <p:nvPicPr>
          <p:cNvPr id="16" name="Graphic 15">
            <a:extLst>
              <a:ext uri="{FF2B5EF4-FFF2-40B4-BE49-F238E27FC236}">
                <a16:creationId xmlns:a16="http://schemas.microsoft.com/office/drawing/2014/main" id="{5FB11D85-1B1B-1544-BAF5-CA36A101050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713332" y="5591819"/>
            <a:ext cx="2829602" cy="411904"/>
          </a:xfrm>
          <a:prstGeom prst="rect">
            <a:avLst/>
          </a:prstGeom>
        </p:spPr>
      </p:pic>
      <p:sp>
        <p:nvSpPr>
          <p:cNvPr id="19" name="Rectangle 18">
            <a:extLst>
              <a:ext uri="{FF2B5EF4-FFF2-40B4-BE49-F238E27FC236}">
                <a16:creationId xmlns:a16="http://schemas.microsoft.com/office/drawing/2014/main" id="{725F68B9-BDB8-09C8-FE0F-28C9592946D6}"/>
              </a:ext>
            </a:extLst>
          </p:cNvPr>
          <p:cNvSpPr/>
          <p:nvPr/>
        </p:nvSpPr>
        <p:spPr>
          <a:xfrm>
            <a:off x="13098923" y="-4803720"/>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1AB10B-8AAF-2403-0AF6-CF6EB1D2A38E}"/>
              </a:ext>
            </a:extLst>
          </p:cNvPr>
          <p:cNvSpPr/>
          <p:nvPr/>
        </p:nvSpPr>
        <p:spPr>
          <a:xfrm>
            <a:off x="15108698" y="-4796946"/>
            <a:ext cx="45719" cy="45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99671019-5A4E-6321-BE18-687C35FEBBD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703042" y="2110760"/>
            <a:ext cx="2850181" cy="1492660"/>
          </a:xfrm>
          <a:prstGeom prst="rect">
            <a:avLst/>
          </a:prstGeom>
        </p:spPr>
      </p:pic>
      <p:pic>
        <p:nvPicPr>
          <p:cNvPr id="24" name="Graphic 23">
            <a:extLst>
              <a:ext uri="{FF2B5EF4-FFF2-40B4-BE49-F238E27FC236}">
                <a16:creationId xmlns:a16="http://schemas.microsoft.com/office/drawing/2014/main" id="{20174180-54C8-A37F-2B55-E28A17F7BB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703042" y="3768666"/>
            <a:ext cx="2850181" cy="1492660"/>
          </a:xfrm>
          <a:prstGeom prst="rect">
            <a:avLst/>
          </a:prstGeom>
        </p:spPr>
      </p:pic>
      <p:sp>
        <p:nvSpPr>
          <p:cNvPr id="27" name="TextBox 26">
            <a:extLst>
              <a:ext uri="{FF2B5EF4-FFF2-40B4-BE49-F238E27FC236}">
                <a16:creationId xmlns:a16="http://schemas.microsoft.com/office/drawing/2014/main" id="{46325573-3CAF-394A-420E-B339952E2DA1}"/>
              </a:ext>
            </a:extLst>
          </p:cNvPr>
          <p:cNvSpPr txBox="1"/>
          <p:nvPr/>
        </p:nvSpPr>
        <p:spPr>
          <a:xfrm>
            <a:off x="-4559957" y="2905948"/>
            <a:ext cx="4989035" cy="1754326"/>
          </a:xfrm>
          <a:prstGeom prst="rect">
            <a:avLst/>
          </a:prstGeom>
          <a:noFill/>
        </p:spPr>
        <p:txBody>
          <a:bodyPr wrap="square" rtlCol="0">
            <a:spAutoFit/>
          </a:bodyPr>
          <a:lstStyle/>
          <a:p>
            <a:r>
              <a:rPr lang="en-US" sz="5400" dirty="0">
                <a:solidFill>
                  <a:srgbClr val="093042"/>
                </a:solidFill>
                <a:latin typeface="Galano Grotesque Medium" panose="00000600000000000000" pitchFamily="50" charset="0"/>
              </a:rPr>
              <a:t>App</a:t>
            </a:r>
          </a:p>
          <a:p>
            <a:r>
              <a:rPr lang="en-US" sz="5400" dirty="0">
                <a:solidFill>
                  <a:srgbClr val="093042"/>
                </a:solidFill>
                <a:latin typeface="Galano Grotesque Medium" panose="00000600000000000000" pitchFamily="50" charset="0"/>
              </a:rPr>
              <a:t>Architecture</a:t>
            </a:r>
          </a:p>
        </p:txBody>
      </p:sp>
      <p:sp>
        <p:nvSpPr>
          <p:cNvPr id="28" name="TextBox 27">
            <a:extLst>
              <a:ext uri="{FF2B5EF4-FFF2-40B4-BE49-F238E27FC236}">
                <a16:creationId xmlns:a16="http://schemas.microsoft.com/office/drawing/2014/main" id="{4915F83A-7751-06DE-FC8E-58260B4BB87E}"/>
              </a:ext>
            </a:extLst>
          </p:cNvPr>
          <p:cNvSpPr txBox="1"/>
          <p:nvPr/>
        </p:nvSpPr>
        <p:spPr>
          <a:xfrm>
            <a:off x="-4559957" y="2382728"/>
            <a:ext cx="1636235" cy="523220"/>
          </a:xfrm>
          <a:prstGeom prst="rect">
            <a:avLst/>
          </a:prstGeom>
          <a:noFill/>
        </p:spPr>
        <p:txBody>
          <a:bodyPr wrap="square" rtlCol="0">
            <a:spAutoFit/>
          </a:bodyPr>
          <a:lstStyle/>
          <a:p>
            <a:r>
              <a:rPr lang="en-US" sz="2800" dirty="0">
                <a:solidFill>
                  <a:srgbClr val="4480E9"/>
                </a:solidFill>
                <a:latin typeface="Galano Grotesque Medium" panose="00000600000000000000" pitchFamily="50" charset="0"/>
              </a:rPr>
              <a:t>Unit 04</a:t>
            </a:r>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521192"/>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39" name="TextBox 38">
            <a:extLst>
              <a:ext uri="{FF2B5EF4-FFF2-40B4-BE49-F238E27FC236}">
                <a16:creationId xmlns:a16="http://schemas.microsoft.com/office/drawing/2014/main" id="{3F45D3E4-BFC7-E0EF-1FFE-728E26E7854A}"/>
              </a:ext>
            </a:extLst>
          </p:cNvPr>
          <p:cNvSpPr txBox="1"/>
          <p:nvPr/>
        </p:nvSpPr>
        <p:spPr>
          <a:xfrm>
            <a:off x="584308" y="1817102"/>
            <a:ext cx="6235592" cy="3704860"/>
          </a:xfrm>
          <a:prstGeom prst="rect">
            <a:avLst/>
          </a:prstGeom>
          <a:noFill/>
        </p:spPr>
        <p:txBody>
          <a:bodyPr wrap="square">
            <a:spAutoFit/>
          </a:bodyPr>
          <a:lstStyle/>
          <a:p>
            <a:pPr algn="just">
              <a:lnSpc>
                <a:spcPct val="150000"/>
              </a:lnSpc>
            </a:pPr>
            <a:r>
              <a:rPr lang="en-US" sz="2800" dirty="0">
                <a:solidFill>
                  <a:srgbClr val="3A7CF1"/>
                </a:solidFill>
                <a:latin typeface="Galano Grotesque SemiBold" panose="00000700000000000000" pitchFamily="50" charset="0"/>
              </a:rPr>
              <a:t>Explore the lifecycle methods</a:t>
            </a:r>
          </a:p>
          <a:p>
            <a:pPr algn="just">
              <a:lnSpc>
                <a:spcPct val="150000"/>
              </a:lnSpc>
            </a:pPr>
            <a:r>
              <a:rPr lang="en-US" dirty="0">
                <a:latin typeface="Galano Grotesque" panose="00000500000000000000" pitchFamily="50" charset="0"/>
              </a:rPr>
              <a:t>Every activity has what is known as a lifecycle. This term is an allusion to plant and animal life cycles, like the lifecycle of a butterfly—the different states of the butterfly show its growth from egg to caterpillar to pupa to butterfly to death. Similarly, the activity lifecycle consists of the different states that an activity can go through. </a:t>
            </a:r>
          </a:p>
        </p:txBody>
      </p:sp>
      <p:pic>
        <p:nvPicPr>
          <p:cNvPr id="40" name="image2.png">
            <a:extLst>
              <a:ext uri="{FF2B5EF4-FFF2-40B4-BE49-F238E27FC236}">
                <a16:creationId xmlns:a16="http://schemas.microsoft.com/office/drawing/2014/main" id="{B099AEAD-499B-A157-5A0B-8CA80BB7884B}"/>
              </a:ext>
            </a:extLst>
          </p:cNvPr>
          <p:cNvPicPr/>
          <p:nvPr/>
        </p:nvPicPr>
        <p:blipFill>
          <a:blip r:embed="rId16"/>
          <a:srcRect/>
          <a:stretch>
            <a:fillRect/>
          </a:stretch>
        </p:blipFill>
        <p:spPr>
          <a:xfrm>
            <a:off x="7200727" y="2077740"/>
            <a:ext cx="4319917" cy="3183585"/>
          </a:xfrm>
          <a:prstGeom prst="rect">
            <a:avLst/>
          </a:prstGeom>
          <a:ln/>
        </p:spPr>
      </p:pic>
    </p:spTree>
    <p:extLst>
      <p:ext uri="{BB962C8B-B14F-4D97-AF65-F5344CB8AC3E}">
        <p14:creationId xmlns:p14="http://schemas.microsoft.com/office/powerpoint/2010/main" val="16822876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937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5571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539302"/>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337287E-B912-91CC-AB90-664999DC9DC9}"/>
              </a:ext>
            </a:extLst>
          </p:cNvPr>
          <p:cNvSpPr/>
          <p:nvPr/>
        </p:nvSpPr>
        <p:spPr>
          <a:xfrm>
            <a:off x="6590692" y="585571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539302"/>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671815"/>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792593"/>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92593"/>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521192"/>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39" name="TextBox 38">
            <a:extLst>
              <a:ext uri="{FF2B5EF4-FFF2-40B4-BE49-F238E27FC236}">
                <a16:creationId xmlns:a16="http://schemas.microsoft.com/office/drawing/2014/main" id="{3F45D3E4-BFC7-E0EF-1FFE-728E26E7854A}"/>
              </a:ext>
            </a:extLst>
          </p:cNvPr>
          <p:cNvSpPr txBox="1"/>
          <p:nvPr/>
        </p:nvSpPr>
        <p:spPr>
          <a:xfrm>
            <a:off x="584308" y="1656175"/>
            <a:ext cx="6832492" cy="3924151"/>
          </a:xfrm>
          <a:prstGeom prst="rect">
            <a:avLst/>
          </a:prstGeom>
          <a:noFill/>
        </p:spPr>
        <p:txBody>
          <a:bodyPr wrap="square">
            <a:spAutoFit/>
          </a:bodyPr>
          <a:lstStyle/>
          <a:p>
            <a:pPr algn="just">
              <a:lnSpc>
                <a:spcPct val="150000"/>
              </a:lnSpc>
            </a:pPr>
            <a:r>
              <a:rPr lang="en-US" sz="2400" dirty="0">
                <a:latin typeface="Galano Grotesque" panose="00000500000000000000" pitchFamily="50" charset="0"/>
              </a:rPr>
              <a:t>The following diagram shows all the activity lifecycle states. As their names indicate, these states represent the status of the activity. Notice that, unlike the butterfly lifecycle, an activity can go back and forth between states throughout the lifecycle, instead of only moving in a single direction.</a:t>
            </a:r>
          </a:p>
        </p:txBody>
      </p:sp>
      <p:pic>
        <p:nvPicPr>
          <p:cNvPr id="2" name="image3.png">
            <a:extLst>
              <a:ext uri="{FF2B5EF4-FFF2-40B4-BE49-F238E27FC236}">
                <a16:creationId xmlns:a16="http://schemas.microsoft.com/office/drawing/2014/main" id="{780CD62D-9EF4-F328-6758-0C9C28D799C2}"/>
              </a:ext>
            </a:extLst>
          </p:cNvPr>
          <p:cNvPicPr/>
          <p:nvPr/>
        </p:nvPicPr>
        <p:blipFill>
          <a:blip r:embed="rId8"/>
          <a:srcRect/>
          <a:stretch>
            <a:fillRect/>
          </a:stretch>
        </p:blipFill>
        <p:spPr>
          <a:xfrm>
            <a:off x="7995759" y="1554957"/>
            <a:ext cx="3524885" cy="4126588"/>
          </a:xfrm>
          <a:prstGeom prst="rect">
            <a:avLst/>
          </a:prstGeom>
          <a:ln/>
        </p:spPr>
      </p:pic>
    </p:spTree>
    <p:extLst>
      <p:ext uri="{BB962C8B-B14F-4D97-AF65-F5344CB8AC3E}">
        <p14:creationId xmlns:p14="http://schemas.microsoft.com/office/powerpoint/2010/main" val="2435556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792593"/>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92593"/>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521192"/>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39" name="TextBox 38">
            <a:extLst>
              <a:ext uri="{FF2B5EF4-FFF2-40B4-BE49-F238E27FC236}">
                <a16:creationId xmlns:a16="http://schemas.microsoft.com/office/drawing/2014/main" id="{3F45D3E4-BFC7-E0EF-1FFE-728E26E7854A}"/>
              </a:ext>
            </a:extLst>
          </p:cNvPr>
          <p:cNvSpPr txBox="1"/>
          <p:nvPr/>
        </p:nvSpPr>
        <p:spPr>
          <a:xfrm>
            <a:off x="584308" y="1554957"/>
            <a:ext cx="6997592" cy="4212692"/>
          </a:xfrm>
          <a:prstGeom prst="rect">
            <a:avLst/>
          </a:prstGeom>
          <a:noFill/>
        </p:spPr>
        <p:txBody>
          <a:bodyPr wrap="square">
            <a:spAutoFit/>
          </a:bodyPr>
          <a:lstStyle/>
          <a:p>
            <a:pPr algn="just">
              <a:lnSpc>
                <a:spcPct val="150000"/>
              </a:lnSpc>
            </a:pPr>
            <a:r>
              <a:rPr lang="en-US" dirty="0">
                <a:latin typeface="Galano Grotesque" panose="00000500000000000000" pitchFamily="50" charset="0"/>
              </a:rPr>
              <a:t>Often, you want to change some </a:t>
            </a:r>
            <a:r>
              <a:rPr lang="en-US" dirty="0" err="1">
                <a:latin typeface="Galano Grotesque" panose="00000500000000000000" pitchFamily="50" charset="0"/>
              </a:rPr>
              <a:t>behaviour</a:t>
            </a:r>
            <a:r>
              <a:rPr lang="en-US" dirty="0">
                <a:latin typeface="Galano Grotesque" panose="00000500000000000000" pitchFamily="50" charset="0"/>
              </a:rPr>
              <a:t>, or run some code, when the activity lifecycle state changes. Therefore, the Activity class itself, and any subclasses Activity such as </a:t>
            </a:r>
            <a:r>
              <a:rPr lang="en-US" dirty="0" err="1">
                <a:latin typeface="Galano Grotesque" panose="00000500000000000000" pitchFamily="50" charset="0"/>
              </a:rPr>
              <a:t>ComponentActivity</a:t>
            </a:r>
            <a:r>
              <a:rPr lang="en-US" dirty="0">
                <a:latin typeface="Galano Grotesque" panose="00000500000000000000" pitchFamily="50" charset="0"/>
              </a:rPr>
              <a:t>, implement a set of lifecycle callback methods. Android invokes these callbacks when the activity moves from one state to another, and you can override those methods in your own activities to perform tasks in response to those lifecycle state changes. The following diagram shows the lifecycle states along with the available overridable callbacks.</a:t>
            </a:r>
          </a:p>
        </p:txBody>
      </p:sp>
      <p:pic>
        <p:nvPicPr>
          <p:cNvPr id="4" name="image6.png">
            <a:extLst>
              <a:ext uri="{FF2B5EF4-FFF2-40B4-BE49-F238E27FC236}">
                <a16:creationId xmlns:a16="http://schemas.microsoft.com/office/drawing/2014/main" id="{788A3683-6E9E-EA2A-73B9-E2D7DCDA162B}"/>
              </a:ext>
            </a:extLst>
          </p:cNvPr>
          <p:cNvPicPr/>
          <p:nvPr/>
        </p:nvPicPr>
        <p:blipFill>
          <a:blip r:embed="rId8"/>
          <a:srcRect/>
          <a:stretch>
            <a:fillRect/>
          </a:stretch>
        </p:blipFill>
        <p:spPr>
          <a:xfrm>
            <a:off x="7897651" y="1554957"/>
            <a:ext cx="3622993" cy="4126588"/>
          </a:xfrm>
          <a:prstGeom prst="rect">
            <a:avLst/>
          </a:prstGeom>
          <a:ln/>
        </p:spPr>
      </p:pic>
    </p:spTree>
    <p:extLst>
      <p:ext uri="{BB962C8B-B14F-4D97-AF65-F5344CB8AC3E}">
        <p14:creationId xmlns:p14="http://schemas.microsoft.com/office/powerpoint/2010/main" val="1312947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521192"/>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39" name="TextBox 38">
            <a:extLst>
              <a:ext uri="{FF2B5EF4-FFF2-40B4-BE49-F238E27FC236}">
                <a16:creationId xmlns:a16="http://schemas.microsoft.com/office/drawing/2014/main" id="{3F45D3E4-BFC7-E0EF-1FFE-728E26E7854A}"/>
              </a:ext>
            </a:extLst>
          </p:cNvPr>
          <p:cNvSpPr txBox="1"/>
          <p:nvPr/>
        </p:nvSpPr>
        <p:spPr>
          <a:xfrm>
            <a:off x="584308" y="2150202"/>
            <a:ext cx="6235592" cy="2781531"/>
          </a:xfrm>
          <a:prstGeom prst="rect">
            <a:avLst/>
          </a:prstGeom>
          <a:noFill/>
        </p:spPr>
        <p:txBody>
          <a:bodyPr wrap="square">
            <a:spAutoFit/>
          </a:bodyPr>
          <a:lstStyle/>
          <a:p>
            <a:pPr algn="just">
              <a:lnSpc>
                <a:spcPct val="150000"/>
              </a:lnSpc>
            </a:pPr>
            <a:r>
              <a:rPr lang="en-US" sz="2800" dirty="0">
                <a:solidFill>
                  <a:srgbClr val="3A7CF1"/>
                </a:solidFill>
                <a:latin typeface="Galano Grotesque SemiBold" panose="00000700000000000000" pitchFamily="50" charset="0"/>
              </a:rPr>
              <a:t>Logging</a:t>
            </a:r>
          </a:p>
          <a:p>
            <a:pPr algn="just">
              <a:lnSpc>
                <a:spcPct val="150000"/>
              </a:lnSpc>
            </a:pPr>
            <a:r>
              <a:rPr lang="en-US" dirty="0">
                <a:latin typeface="Galano Grotesque" panose="00000500000000000000" pitchFamily="50" charset="0"/>
              </a:rPr>
              <a:t>The Log class writes messages to the Logcat. The Logcat is the console for logging messages. Messages from Android about your app appear here, including the messages you explicitly send to the log with the </a:t>
            </a:r>
            <a:r>
              <a:rPr lang="en-US" dirty="0" err="1">
                <a:latin typeface="Galano Grotesque" panose="00000500000000000000" pitchFamily="50" charset="0"/>
              </a:rPr>
              <a:t>Log.d</a:t>
            </a:r>
            <a:r>
              <a:rPr lang="en-US" dirty="0">
                <a:latin typeface="Galano Grotesque" panose="00000500000000000000" pitchFamily="50" charset="0"/>
              </a:rPr>
              <a:t>() method or other Log class methods.</a:t>
            </a:r>
          </a:p>
        </p:txBody>
      </p:sp>
    </p:spTree>
    <p:extLst>
      <p:ext uri="{BB962C8B-B14F-4D97-AF65-F5344CB8AC3E}">
        <p14:creationId xmlns:p14="http://schemas.microsoft.com/office/powerpoint/2010/main" val="20135229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521192"/>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39" name="TextBox 38">
            <a:extLst>
              <a:ext uri="{FF2B5EF4-FFF2-40B4-BE49-F238E27FC236}">
                <a16:creationId xmlns:a16="http://schemas.microsoft.com/office/drawing/2014/main" id="{3F45D3E4-BFC7-E0EF-1FFE-728E26E7854A}"/>
              </a:ext>
            </a:extLst>
          </p:cNvPr>
          <p:cNvSpPr txBox="1"/>
          <p:nvPr/>
        </p:nvSpPr>
        <p:spPr>
          <a:xfrm>
            <a:off x="584308" y="1324702"/>
            <a:ext cx="6235592" cy="4889800"/>
          </a:xfrm>
          <a:prstGeom prst="rect">
            <a:avLst/>
          </a:prstGeom>
          <a:noFill/>
        </p:spPr>
        <p:txBody>
          <a:bodyPr wrap="square">
            <a:spAutoFit/>
          </a:bodyPr>
          <a:lstStyle/>
          <a:p>
            <a:pPr algn="just">
              <a:lnSpc>
                <a:spcPct val="150000"/>
              </a:lnSpc>
            </a:pPr>
            <a:r>
              <a:rPr lang="en-US" dirty="0">
                <a:latin typeface="Galano Grotesque SemiBold" panose="00000700000000000000" pitchFamily="50" charset="0"/>
              </a:rPr>
              <a:t>There are three important aspects of the Log instruction:</a:t>
            </a:r>
          </a:p>
          <a:p>
            <a:pPr algn="just">
              <a:lnSpc>
                <a:spcPct val="150000"/>
              </a:lnSpc>
            </a:pPr>
            <a:endParaRPr lang="en-US" sz="400" dirty="0">
              <a:latin typeface="Galano Grotesque" panose="00000500000000000000" pitchFamily="50" charset="0"/>
            </a:endParaRPr>
          </a:p>
          <a:p>
            <a:pPr marL="285750" indent="-285750" algn="just">
              <a:lnSpc>
                <a:spcPct val="150000"/>
              </a:lnSpc>
              <a:buFont typeface="Arial" panose="020B0604020202020204" pitchFamily="34" charset="0"/>
              <a:buChar char="•"/>
            </a:pPr>
            <a:r>
              <a:rPr lang="en-US" sz="1400" dirty="0">
                <a:latin typeface="Galano Grotesque" panose="00000500000000000000" pitchFamily="50" charset="0"/>
              </a:rPr>
              <a:t>The priority of the log message, that is, how  important the message is. In this case, the </a:t>
            </a:r>
            <a:r>
              <a:rPr lang="en-US" sz="1400" dirty="0" err="1">
                <a:latin typeface="Galano Grotesque" panose="00000500000000000000" pitchFamily="50" charset="0"/>
              </a:rPr>
              <a:t>Log.v</a:t>
            </a:r>
            <a:r>
              <a:rPr lang="en-US" sz="1400" dirty="0">
                <a:latin typeface="Galano Grotesque" panose="00000500000000000000" pitchFamily="50" charset="0"/>
              </a:rPr>
              <a:t>() logs verbose messages. </a:t>
            </a:r>
            <a:r>
              <a:rPr lang="en-US" sz="1400" dirty="0" err="1">
                <a:latin typeface="Galano Grotesque" panose="00000500000000000000" pitchFamily="50" charset="0"/>
              </a:rPr>
              <a:t>Log.d</a:t>
            </a:r>
            <a:r>
              <a:rPr lang="en-US" sz="1400" dirty="0">
                <a:latin typeface="Galano Grotesque" panose="00000500000000000000" pitchFamily="50" charset="0"/>
              </a:rPr>
              <a:t>() method writes a debug message. Other methods in the Log class include </a:t>
            </a:r>
            <a:r>
              <a:rPr lang="en-US" sz="1400" dirty="0" err="1">
                <a:latin typeface="Galano Grotesque" panose="00000500000000000000" pitchFamily="50" charset="0"/>
              </a:rPr>
              <a:t>Log.i</a:t>
            </a:r>
            <a:r>
              <a:rPr lang="en-US" sz="1400" dirty="0">
                <a:latin typeface="Galano Grotesque" panose="00000500000000000000" pitchFamily="50" charset="0"/>
              </a:rPr>
              <a:t>() for informational messages, </a:t>
            </a:r>
            <a:r>
              <a:rPr lang="en-US" sz="1400" dirty="0" err="1">
                <a:latin typeface="Galano Grotesque" panose="00000500000000000000" pitchFamily="50" charset="0"/>
              </a:rPr>
              <a:t>Log.w</a:t>
            </a:r>
            <a:r>
              <a:rPr lang="en-US" sz="1400" dirty="0">
                <a:latin typeface="Galano Grotesque" panose="00000500000000000000" pitchFamily="50" charset="0"/>
              </a:rPr>
              <a:t>() for warnings, and </a:t>
            </a:r>
            <a:r>
              <a:rPr lang="en-US" sz="1400" dirty="0" err="1">
                <a:latin typeface="Galano Grotesque" panose="00000500000000000000" pitchFamily="50" charset="0"/>
              </a:rPr>
              <a:t>Log.e</a:t>
            </a:r>
            <a:r>
              <a:rPr lang="en-US" sz="1400" dirty="0">
                <a:latin typeface="Galano Grotesque" panose="00000500000000000000" pitchFamily="50" charset="0"/>
              </a:rPr>
              <a:t>() for error messages.</a:t>
            </a:r>
          </a:p>
          <a:p>
            <a:pPr algn="just">
              <a:lnSpc>
                <a:spcPct val="150000"/>
              </a:lnSpc>
            </a:pPr>
            <a:endParaRPr lang="en-US" sz="1400" dirty="0">
              <a:latin typeface="Galano Grotesque" panose="00000500000000000000" pitchFamily="50" charset="0"/>
            </a:endParaRPr>
          </a:p>
          <a:p>
            <a:pPr marL="285750" indent="-285750" algn="just">
              <a:lnSpc>
                <a:spcPct val="150000"/>
              </a:lnSpc>
              <a:buFont typeface="Arial" panose="020B0604020202020204" pitchFamily="34" charset="0"/>
              <a:buChar char="•"/>
            </a:pPr>
            <a:r>
              <a:rPr lang="en-US" sz="1400" dirty="0">
                <a:latin typeface="Galano Grotesque" panose="00000500000000000000" pitchFamily="50" charset="0"/>
              </a:rPr>
              <a:t>The log tag (the first parameter) The tag is a string that lets you more easily find your log messages in the Logcat. The tag is typically the name of the class.</a:t>
            </a:r>
          </a:p>
          <a:p>
            <a:pPr marL="285750" indent="-285750" algn="just">
              <a:lnSpc>
                <a:spcPct val="150000"/>
              </a:lnSpc>
              <a:buFont typeface="Arial" panose="020B0604020202020204" pitchFamily="34" charset="0"/>
              <a:buChar char="•"/>
            </a:pPr>
            <a:endParaRPr lang="en-US" sz="1400" dirty="0">
              <a:latin typeface="Galano Grotesque" panose="00000500000000000000" pitchFamily="50" charset="0"/>
            </a:endParaRPr>
          </a:p>
          <a:p>
            <a:pPr marL="285750" indent="-285750" algn="just">
              <a:lnSpc>
                <a:spcPct val="150000"/>
              </a:lnSpc>
              <a:buFont typeface="Arial" panose="020B0604020202020204" pitchFamily="34" charset="0"/>
              <a:buChar char="•"/>
            </a:pPr>
            <a:r>
              <a:rPr lang="en-US" sz="1400" dirty="0">
                <a:latin typeface="Galano Grotesque" panose="00000500000000000000" pitchFamily="50" charset="0"/>
              </a:rPr>
              <a:t>The actual log message, called msg (the second parameter), is a short string.</a:t>
            </a:r>
          </a:p>
        </p:txBody>
      </p:sp>
    </p:spTree>
    <p:extLst>
      <p:ext uri="{BB962C8B-B14F-4D97-AF65-F5344CB8AC3E}">
        <p14:creationId xmlns:p14="http://schemas.microsoft.com/office/powerpoint/2010/main" val="34855799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7" name="TextBox 6">
            <a:extLst>
              <a:ext uri="{FF2B5EF4-FFF2-40B4-BE49-F238E27FC236}">
                <a16:creationId xmlns:a16="http://schemas.microsoft.com/office/drawing/2014/main" id="{196AB7D3-E725-C532-4F87-EC5E404297D8}"/>
              </a:ext>
            </a:extLst>
          </p:cNvPr>
          <p:cNvSpPr txBox="1"/>
          <p:nvPr/>
        </p:nvSpPr>
        <p:spPr>
          <a:xfrm>
            <a:off x="584308" y="1089174"/>
            <a:ext cx="11023384" cy="5128327"/>
          </a:xfrm>
          <a:prstGeom prst="rect">
            <a:avLst/>
          </a:prstGeom>
          <a:noFill/>
        </p:spPr>
        <p:txBody>
          <a:bodyPr wrap="square">
            <a:spAutoFit/>
          </a:bodyPr>
          <a:lstStyle/>
          <a:p>
            <a:pPr marL="0" marR="0" algn="just">
              <a:lnSpc>
                <a:spcPct val="150000"/>
              </a:lnSpc>
              <a:spcBef>
                <a:spcPts val="1800"/>
              </a:spcBef>
              <a:spcAft>
                <a:spcPts val="600"/>
              </a:spcAft>
            </a:pPr>
            <a:r>
              <a:rPr lang="en-GB" sz="2000" b="1" dirty="0">
                <a:effectLst/>
                <a:latin typeface="Galano Grotesque" panose="00000500000000000000" pitchFamily="50" charset="0"/>
              </a:rPr>
              <a:t>Explore lifecycle use cases</a:t>
            </a:r>
            <a:endParaRPr lang="en-US" sz="2000" b="1" dirty="0">
              <a:effectLst/>
              <a:latin typeface="Galano Grotesque" panose="00000500000000000000" pitchFamily="50" charset="0"/>
            </a:endParaRPr>
          </a:p>
          <a:p>
            <a:pPr marL="342900" marR="0" lvl="0" indent="-342900" algn="just">
              <a:lnSpc>
                <a:spcPct val="150000"/>
              </a:lnSpc>
              <a:spcBef>
                <a:spcPts val="0"/>
              </a:spcBef>
              <a:spcAft>
                <a:spcPts val="0"/>
              </a:spcAft>
              <a:buFont typeface="+mj-lt"/>
              <a:buAutoNum type="arabicPeriod"/>
            </a:pPr>
            <a:r>
              <a:rPr lang="en-GB" sz="1400" u="none" strike="noStrike" dirty="0">
                <a:effectLst/>
                <a:highlight>
                  <a:srgbClr val="E7F2D8"/>
                </a:highlight>
                <a:latin typeface="Galano Grotesque" panose="00000500000000000000" pitchFamily="50" charset="0"/>
                <a:ea typeface="Arial" panose="020B0604020202020204" pitchFamily="34" charset="0"/>
              </a:rPr>
              <a:t>Opening and closing the activity</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Notice in Logcat that </a:t>
            </a:r>
            <a:r>
              <a:rPr lang="en-GB" sz="1400" u="none" strike="noStrike" dirty="0" err="1">
                <a:effectLst/>
                <a:highlight>
                  <a:srgbClr val="E7F2D8"/>
                </a:highlight>
                <a:latin typeface="Galano Grotesque" panose="00000500000000000000" pitchFamily="50" charset="0"/>
                <a:ea typeface="Arial" panose="020B0604020202020204" pitchFamily="34" charset="0"/>
              </a:rPr>
              <a:t>onPause</a:t>
            </a:r>
            <a:r>
              <a:rPr lang="en-GB" sz="1400" u="none" strike="noStrike" dirty="0">
                <a:effectLst/>
                <a:highlight>
                  <a:srgbClr val="E7F2D8"/>
                </a:highlight>
                <a:latin typeface="Galano Grotesque" panose="00000500000000000000" pitchFamily="50" charset="0"/>
                <a:ea typeface="Arial" panose="020B0604020202020204" pitchFamily="34" charset="0"/>
              </a:rPr>
              <a:t>() and </a:t>
            </a:r>
            <a:r>
              <a:rPr lang="en-GB" sz="1400" u="none" strike="noStrike" dirty="0" err="1">
                <a:effectLst/>
                <a:highlight>
                  <a:srgbClr val="E7F2D8"/>
                </a:highlight>
                <a:latin typeface="Galano Grotesque" panose="00000500000000000000" pitchFamily="50" charset="0"/>
                <a:ea typeface="Arial" panose="020B0604020202020204" pitchFamily="34" charset="0"/>
              </a:rPr>
              <a:t>onStop</a:t>
            </a:r>
            <a:r>
              <a:rPr lang="en-GB" sz="1400" u="none" strike="noStrike" dirty="0">
                <a:effectLst/>
                <a:highlight>
                  <a:srgbClr val="E7F2D8"/>
                </a:highlight>
                <a:latin typeface="Galano Grotesque" panose="00000500000000000000" pitchFamily="50" charset="0"/>
                <a:ea typeface="Arial" panose="020B0604020202020204" pitchFamily="34" charset="0"/>
              </a:rPr>
              <a:t>() are called in that order.</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In this case, using the Back button causes the activity (and the app) to be removed from the screen and moved to the back of the activity stack.</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n-GB" sz="1400" u="none" strike="noStrike" dirty="0">
                <a:effectLst/>
                <a:highlight>
                  <a:srgbClr val="E7F2D8"/>
                </a:highlight>
                <a:latin typeface="Galano Grotesque" panose="00000500000000000000" pitchFamily="50" charset="0"/>
                <a:ea typeface="Arial" panose="020B0604020202020204" pitchFamily="34" charset="0"/>
              </a:rPr>
              <a:t>Navigating away from and back to the activity</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Notice that the </a:t>
            </a:r>
            <a:r>
              <a:rPr lang="en-GB" sz="1400" u="none" strike="noStrike" dirty="0" err="1">
                <a:effectLst/>
                <a:highlight>
                  <a:srgbClr val="E7F2D8"/>
                </a:highlight>
                <a:latin typeface="Galano Grotesque" panose="00000500000000000000" pitchFamily="50" charset="0"/>
                <a:ea typeface="Arial" panose="020B0604020202020204" pitchFamily="34" charset="0"/>
              </a:rPr>
              <a:t>onPause</a:t>
            </a:r>
            <a:r>
              <a:rPr lang="en-GB" sz="1400" u="none" strike="noStrike" dirty="0">
                <a:effectLst/>
                <a:highlight>
                  <a:srgbClr val="E7F2D8"/>
                </a:highlight>
                <a:latin typeface="Galano Grotesque" panose="00000500000000000000" pitchFamily="50" charset="0"/>
                <a:ea typeface="Arial" panose="020B0604020202020204" pitchFamily="34" charset="0"/>
              </a:rPr>
              <a:t>() and </a:t>
            </a:r>
            <a:r>
              <a:rPr lang="en-GB" sz="1400" u="none" strike="noStrike" dirty="0" err="1">
                <a:effectLst/>
                <a:highlight>
                  <a:srgbClr val="E7F2D8"/>
                </a:highlight>
                <a:latin typeface="Galano Grotesque" panose="00000500000000000000" pitchFamily="50" charset="0"/>
                <a:ea typeface="Arial" panose="020B0604020202020204" pitchFamily="34" charset="0"/>
              </a:rPr>
              <a:t>onStop</a:t>
            </a:r>
            <a:r>
              <a:rPr lang="en-GB" sz="1400" u="none" strike="noStrike" dirty="0">
                <a:effectLst/>
                <a:highlight>
                  <a:srgbClr val="E7F2D8"/>
                </a:highlight>
                <a:latin typeface="Galano Grotesque" panose="00000500000000000000" pitchFamily="50" charset="0"/>
                <a:ea typeface="Arial" panose="020B0604020202020204" pitchFamily="34" charset="0"/>
              </a:rPr>
              <a:t>() methods are called. When </a:t>
            </a:r>
            <a:r>
              <a:rPr lang="en-GB" sz="1400" u="none" strike="noStrike" dirty="0" err="1">
                <a:effectLst/>
                <a:highlight>
                  <a:srgbClr val="E7F2D8"/>
                </a:highlight>
                <a:latin typeface="Galano Grotesque" panose="00000500000000000000" pitchFamily="50" charset="0"/>
                <a:ea typeface="Arial" panose="020B0604020202020204" pitchFamily="34" charset="0"/>
              </a:rPr>
              <a:t>onPause</a:t>
            </a:r>
            <a:r>
              <a:rPr lang="en-GB" sz="1400" u="none" strike="noStrike" dirty="0">
                <a:effectLst/>
                <a:highlight>
                  <a:srgbClr val="E7F2D8"/>
                </a:highlight>
                <a:latin typeface="Galano Grotesque" panose="00000500000000000000" pitchFamily="50" charset="0"/>
                <a:ea typeface="Arial" panose="020B0604020202020204" pitchFamily="34" charset="0"/>
              </a:rPr>
              <a:t>() is called, the app no longer has focus. After </a:t>
            </a:r>
            <a:r>
              <a:rPr lang="en-GB" sz="1400" u="none" strike="noStrike" dirty="0" err="1">
                <a:effectLst/>
                <a:highlight>
                  <a:srgbClr val="E7F2D8"/>
                </a:highlight>
                <a:latin typeface="Galano Grotesque" panose="00000500000000000000" pitchFamily="50" charset="0"/>
                <a:ea typeface="Arial" panose="020B0604020202020204" pitchFamily="34" charset="0"/>
              </a:rPr>
              <a:t>onStop</a:t>
            </a:r>
            <a:r>
              <a:rPr lang="en-GB" sz="1400" u="none" strike="noStrike" dirty="0">
                <a:effectLst/>
                <a:highlight>
                  <a:srgbClr val="E7F2D8"/>
                </a:highlight>
                <a:latin typeface="Galano Grotesque" panose="00000500000000000000" pitchFamily="50" charset="0"/>
                <a:ea typeface="Arial" panose="020B0604020202020204" pitchFamily="34" charset="0"/>
              </a:rPr>
              <a:t>(), the app is no longer visible on screen. </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Notice in Logcat that the activity restarts with </a:t>
            </a:r>
            <a:r>
              <a:rPr lang="en-GB" sz="1400" u="none" strike="noStrike" dirty="0" err="1">
                <a:effectLst/>
                <a:highlight>
                  <a:srgbClr val="E7F2D8"/>
                </a:highlight>
                <a:latin typeface="Galano Grotesque" panose="00000500000000000000" pitchFamily="50" charset="0"/>
                <a:ea typeface="Arial" panose="020B0604020202020204" pitchFamily="34" charset="0"/>
              </a:rPr>
              <a:t>onRestart</a:t>
            </a:r>
            <a:r>
              <a:rPr lang="en-GB" sz="1400" u="none" strike="noStrike" dirty="0">
                <a:effectLst/>
                <a:highlight>
                  <a:srgbClr val="E7F2D8"/>
                </a:highlight>
                <a:latin typeface="Galano Grotesque" panose="00000500000000000000" pitchFamily="50" charset="0"/>
                <a:ea typeface="Arial" panose="020B0604020202020204" pitchFamily="34" charset="0"/>
              </a:rPr>
              <a:t>() and </a:t>
            </a:r>
            <a:r>
              <a:rPr lang="en-GB" sz="1400" u="none" strike="noStrike" dirty="0" err="1">
                <a:effectLst/>
                <a:highlight>
                  <a:srgbClr val="E7F2D8"/>
                </a:highlight>
                <a:latin typeface="Galano Grotesque" panose="00000500000000000000" pitchFamily="50" charset="0"/>
                <a:ea typeface="Arial" panose="020B0604020202020204" pitchFamily="34" charset="0"/>
              </a:rPr>
              <a:t>onStart</a:t>
            </a:r>
            <a:r>
              <a:rPr lang="en-GB" sz="1400" u="none" strike="noStrike" dirty="0">
                <a:effectLst/>
                <a:highlight>
                  <a:srgbClr val="E7F2D8"/>
                </a:highlight>
                <a:latin typeface="Galano Grotesque" panose="00000500000000000000" pitchFamily="50" charset="0"/>
                <a:ea typeface="Arial" panose="020B0604020202020204" pitchFamily="34" charset="0"/>
              </a:rPr>
              <a:t>() and then resumes with </a:t>
            </a:r>
            <a:r>
              <a:rPr lang="en-GB" sz="1400" u="none" strike="noStrike" dirty="0" err="1">
                <a:effectLst/>
                <a:highlight>
                  <a:srgbClr val="E7F2D8"/>
                </a:highlight>
                <a:latin typeface="Galano Grotesque" panose="00000500000000000000" pitchFamily="50" charset="0"/>
                <a:ea typeface="Arial" panose="020B0604020202020204" pitchFamily="34" charset="0"/>
              </a:rPr>
              <a:t>onResume</a:t>
            </a:r>
            <a:r>
              <a:rPr lang="en-GB" sz="1400" u="none" strike="noStrike" dirty="0">
                <a:effectLst/>
                <a:highlight>
                  <a:srgbClr val="E7F2D8"/>
                </a:highlight>
                <a:latin typeface="Galano Grotesque" panose="00000500000000000000" pitchFamily="50" charset="0"/>
                <a:ea typeface="Arial" panose="020B0604020202020204" pitchFamily="34" charset="0"/>
              </a:rPr>
              <a:t>().</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n-GB" sz="1400" u="none" strike="noStrike" dirty="0">
                <a:effectLst/>
                <a:highlight>
                  <a:srgbClr val="E7F2D8"/>
                </a:highlight>
                <a:latin typeface="Galano Grotesque" panose="00000500000000000000" pitchFamily="50" charset="0"/>
                <a:ea typeface="Arial" panose="020B0604020202020204" pitchFamily="34" charset="0"/>
              </a:rPr>
              <a:t>Partially hide the activity</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Examine Logcat and note that only </a:t>
            </a:r>
            <a:r>
              <a:rPr lang="en-GB" sz="1400" u="none" strike="noStrike" dirty="0" err="1">
                <a:effectLst/>
                <a:highlight>
                  <a:srgbClr val="E7F2D8"/>
                </a:highlight>
                <a:latin typeface="Galano Grotesque" panose="00000500000000000000" pitchFamily="50" charset="0"/>
                <a:ea typeface="Arial" panose="020B0604020202020204" pitchFamily="34" charset="0"/>
              </a:rPr>
              <a:t>onPause</a:t>
            </a:r>
            <a:r>
              <a:rPr lang="en-GB" sz="1400" u="none" strike="noStrike" dirty="0">
                <a:effectLst/>
                <a:highlight>
                  <a:srgbClr val="E7F2D8"/>
                </a:highlight>
                <a:latin typeface="Galano Grotesque" panose="00000500000000000000" pitchFamily="50" charset="0"/>
                <a:ea typeface="Arial" panose="020B0604020202020204" pitchFamily="34" charset="0"/>
              </a:rPr>
              <a:t>() was called.</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In this use case, </a:t>
            </a:r>
            <a:r>
              <a:rPr lang="en-GB" sz="1400" u="none" strike="noStrike" dirty="0" err="1">
                <a:effectLst/>
                <a:highlight>
                  <a:srgbClr val="E7F2D8"/>
                </a:highlight>
                <a:latin typeface="Galano Grotesque" panose="00000500000000000000" pitchFamily="50" charset="0"/>
                <a:ea typeface="Arial" panose="020B0604020202020204" pitchFamily="34" charset="0"/>
              </a:rPr>
              <a:t>onStop</a:t>
            </a:r>
            <a:r>
              <a:rPr lang="en-GB" sz="1400" u="none" strike="noStrike" dirty="0">
                <a:effectLst/>
                <a:highlight>
                  <a:srgbClr val="E7F2D8"/>
                </a:highlight>
                <a:latin typeface="Galano Grotesque" panose="00000500000000000000" pitchFamily="50" charset="0"/>
                <a:ea typeface="Arial" panose="020B0604020202020204" pitchFamily="34" charset="0"/>
              </a:rPr>
              <a:t>() is not called because the activity is still partially visible. But the activity does not have user focus, and the user can't interact with it</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The </a:t>
            </a:r>
            <a:r>
              <a:rPr lang="en-GB" sz="1400" u="none" strike="noStrike" dirty="0" err="1">
                <a:effectLst/>
                <a:highlight>
                  <a:srgbClr val="E7F2D8"/>
                </a:highlight>
                <a:latin typeface="Galano Grotesque" panose="00000500000000000000" pitchFamily="50" charset="0"/>
                <a:ea typeface="Arial" panose="020B0604020202020204" pitchFamily="34" charset="0"/>
              </a:rPr>
              <a:t>onResume</a:t>
            </a:r>
            <a:r>
              <a:rPr lang="en-GB" sz="1400" u="none" strike="noStrike" dirty="0">
                <a:effectLst/>
                <a:highlight>
                  <a:srgbClr val="E7F2D8"/>
                </a:highlight>
                <a:latin typeface="Galano Grotesque" panose="00000500000000000000" pitchFamily="50" charset="0"/>
                <a:ea typeface="Arial" panose="020B0604020202020204" pitchFamily="34" charset="0"/>
              </a:rPr>
              <a:t>() method is called when the activity gains focus, and </a:t>
            </a:r>
            <a:r>
              <a:rPr lang="en-GB" sz="1400" u="none" strike="noStrike" dirty="0" err="1">
                <a:effectLst/>
                <a:highlight>
                  <a:srgbClr val="E7F2D8"/>
                </a:highlight>
                <a:latin typeface="Galano Grotesque" panose="00000500000000000000" pitchFamily="50" charset="0"/>
                <a:ea typeface="Arial" panose="020B0604020202020204" pitchFamily="34" charset="0"/>
              </a:rPr>
              <a:t>onPause</a:t>
            </a:r>
            <a:r>
              <a:rPr lang="en-GB" sz="1400" u="none" strike="noStrike" dirty="0">
                <a:effectLst/>
                <a:highlight>
                  <a:srgbClr val="E7F2D8"/>
                </a:highlight>
                <a:latin typeface="Galano Grotesque" panose="00000500000000000000" pitchFamily="50" charset="0"/>
                <a:ea typeface="Arial" panose="020B0604020202020204" pitchFamily="34" charset="0"/>
              </a:rPr>
              <a:t>() is called when the activity loses focus.</a:t>
            </a:r>
            <a:endParaRPr lang="en-US" sz="1400" u="none" strike="noStrike" dirty="0">
              <a:effectLst/>
              <a:highlight>
                <a:srgbClr val="E7F2D8"/>
              </a:highlight>
              <a:latin typeface="Galano Grotesque" panose="00000500000000000000" pitchFamily="50" charset="0"/>
              <a:ea typeface="Arial" panose="020B0604020202020204" pitchFamily="34" charset="0"/>
            </a:endParaRPr>
          </a:p>
        </p:txBody>
      </p:sp>
      <p:sp>
        <p:nvSpPr>
          <p:cNvPr id="2" name="TextBox 1">
            <a:extLst>
              <a:ext uri="{FF2B5EF4-FFF2-40B4-BE49-F238E27FC236}">
                <a16:creationId xmlns:a16="http://schemas.microsoft.com/office/drawing/2014/main" id="{E1EEC00A-9118-DE6C-CB13-21A3F3889F12}"/>
              </a:ext>
            </a:extLst>
          </p:cNvPr>
          <p:cNvSpPr txBox="1"/>
          <p:nvPr/>
        </p:nvSpPr>
        <p:spPr>
          <a:xfrm>
            <a:off x="-3799102" y="4405554"/>
            <a:ext cx="4582271" cy="1938992"/>
          </a:xfrm>
          <a:prstGeom prst="rect">
            <a:avLst/>
          </a:prstGeom>
          <a:noFill/>
        </p:spPr>
        <p:txBody>
          <a:bodyPr wrap="square" rtlCol="0">
            <a:spAutoFit/>
          </a:bodyPr>
          <a:lstStyle/>
          <a:p>
            <a:r>
              <a:rPr lang="en-US" sz="6000" dirty="0">
                <a:latin typeface="Google Sans" panose="020B0503030502040204" pitchFamily="34" charset="0"/>
              </a:rPr>
              <a:t>Let’s Talk</a:t>
            </a:r>
          </a:p>
          <a:p>
            <a:r>
              <a:rPr lang="en-US" sz="6000" b="1" dirty="0">
                <a:latin typeface="Google Sans" panose="020B0503030502040204" pitchFamily="34" charset="0"/>
              </a:rPr>
              <a:t>Business</a:t>
            </a:r>
          </a:p>
        </p:txBody>
      </p:sp>
      <p:pic>
        <p:nvPicPr>
          <p:cNvPr id="4" name="Graphic 3">
            <a:extLst>
              <a:ext uri="{FF2B5EF4-FFF2-40B4-BE49-F238E27FC236}">
                <a16:creationId xmlns:a16="http://schemas.microsoft.com/office/drawing/2014/main" id="{8B4CC870-93FF-DB72-77E4-2FE4941DE1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64320" y="2836004"/>
            <a:ext cx="1231900" cy="1231900"/>
          </a:xfrm>
          <a:prstGeom prst="rect">
            <a:avLst/>
          </a:prstGeom>
        </p:spPr>
      </p:pic>
    </p:spTree>
    <p:extLst>
      <p:ext uri="{BB962C8B-B14F-4D97-AF65-F5344CB8AC3E}">
        <p14:creationId xmlns:p14="http://schemas.microsoft.com/office/powerpoint/2010/main" val="1732920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7505700" y="6906479"/>
            <a:ext cx="4014944" cy="746674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5700" y="5094098"/>
            <a:ext cx="4014944" cy="1818086"/>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64333">
            <a:off x="7969974" y="4803394"/>
            <a:ext cx="568150" cy="87116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64333" flipH="1">
            <a:off x="10488225" y="4804067"/>
            <a:ext cx="568150" cy="87116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8365197" y="5507856"/>
            <a:ext cx="463522" cy="151618"/>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0188133" y="5507856"/>
            <a:ext cx="463522" cy="151618"/>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4047" y="5771641"/>
            <a:ext cx="2158977" cy="340891"/>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8365197" y="6670522"/>
            <a:ext cx="463522" cy="151618"/>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0188133" y="6670522"/>
            <a:ext cx="463522" cy="151618"/>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66192"/>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28" name="Graphic 27">
            <a:extLst>
              <a:ext uri="{FF2B5EF4-FFF2-40B4-BE49-F238E27FC236}">
                <a16:creationId xmlns:a16="http://schemas.microsoft.com/office/drawing/2014/main" id="{70169137-8575-5FE7-66B2-DCBB2D2B8A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27749" y="2095644"/>
            <a:ext cx="1104792" cy="1473056"/>
          </a:xfrm>
          <a:prstGeom prst="rect">
            <a:avLst/>
          </a:prstGeom>
        </p:spPr>
      </p:pic>
      <p:sp>
        <p:nvSpPr>
          <p:cNvPr id="29" name="TextBox 28">
            <a:extLst>
              <a:ext uri="{FF2B5EF4-FFF2-40B4-BE49-F238E27FC236}">
                <a16:creationId xmlns:a16="http://schemas.microsoft.com/office/drawing/2014/main" id="{20C5A21D-1198-4EC6-FF23-DD5405FC7381}"/>
              </a:ext>
            </a:extLst>
          </p:cNvPr>
          <p:cNvSpPr txBox="1"/>
          <p:nvPr/>
        </p:nvSpPr>
        <p:spPr>
          <a:xfrm>
            <a:off x="584308" y="-2285588"/>
            <a:ext cx="4508392" cy="707886"/>
          </a:xfrm>
          <a:prstGeom prst="rect">
            <a:avLst/>
          </a:prstGeom>
          <a:noFill/>
        </p:spPr>
        <p:txBody>
          <a:bodyPr wrap="square">
            <a:spAutoFit/>
          </a:bodyPr>
          <a:lstStyle/>
          <a:p>
            <a:r>
              <a:rPr lang="en-US" sz="4000" dirty="0">
                <a:solidFill>
                  <a:srgbClr val="002060"/>
                </a:solidFill>
                <a:latin typeface="Galano Grotesque SemiBold" panose="00000700000000000000" pitchFamily="50" charset="0"/>
              </a:rPr>
              <a:t>Navigation</a:t>
            </a:r>
          </a:p>
        </p:txBody>
      </p:sp>
      <p:sp>
        <p:nvSpPr>
          <p:cNvPr id="30" name="TextBox 29">
            <a:extLst>
              <a:ext uri="{FF2B5EF4-FFF2-40B4-BE49-F238E27FC236}">
                <a16:creationId xmlns:a16="http://schemas.microsoft.com/office/drawing/2014/main" id="{ACB3F4E9-E045-9542-836F-623104D9E330}"/>
              </a:ext>
            </a:extLst>
          </p:cNvPr>
          <p:cNvSpPr txBox="1"/>
          <p:nvPr/>
        </p:nvSpPr>
        <p:spPr>
          <a:xfrm>
            <a:off x="584308" y="-1577349"/>
            <a:ext cx="9453562" cy="369332"/>
          </a:xfrm>
          <a:prstGeom prst="rect">
            <a:avLst/>
          </a:prstGeom>
          <a:noFill/>
        </p:spPr>
        <p:txBody>
          <a:bodyPr wrap="square">
            <a:spAutoFit/>
          </a:bodyPr>
          <a:lstStyle/>
          <a:p>
            <a:r>
              <a:rPr lang="en-US" b="0" i="0" dirty="0">
                <a:solidFill>
                  <a:srgbClr val="212121"/>
                </a:solidFill>
                <a:effectLst/>
                <a:latin typeface="Galano Grotesque" panose="00000500000000000000" pitchFamily="50" charset="0"/>
              </a:rPr>
              <a:t>Navigation enables users to move through an app.</a:t>
            </a:r>
            <a:endParaRPr lang="en-US" dirty="0">
              <a:latin typeface="Galano Grotesque" panose="00000500000000000000" pitchFamily="50" charset="0"/>
            </a:endParaRPr>
          </a:p>
        </p:txBody>
      </p:sp>
      <p:pic>
        <p:nvPicPr>
          <p:cNvPr id="31" name="Picture 30">
            <a:extLst>
              <a:ext uri="{FF2B5EF4-FFF2-40B4-BE49-F238E27FC236}">
                <a16:creationId xmlns:a16="http://schemas.microsoft.com/office/drawing/2014/main" id="{FFF971D2-2DBA-D3DA-61B0-85D0D003D9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329" y="-911304"/>
            <a:ext cx="8513577" cy="400110"/>
          </a:xfrm>
          <a:prstGeom prst="rect">
            <a:avLst/>
          </a:prstGeom>
        </p:spPr>
      </p:pic>
      <p:sp>
        <p:nvSpPr>
          <p:cNvPr id="2" name="TextBox 1">
            <a:extLst>
              <a:ext uri="{FF2B5EF4-FFF2-40B4-BE49-F238E27FC236}">
                <a16:creationId xmlns:a16="http://schemas.microsoft.com/office/drawing/2014/main" id="{FF20B71B-2A3F-BE69-2F41-4EF48E479842}"/>
              </a:ext>
            </a:extLst>
          </p:cNvPr>
          <p:cNvSpPr txBox="1"/>
          <p:nvPr/>
        </p:nvSpPr>
        <p:spPr>
          <a:xfrm>
            <a:off x="728818" y="4405554"/>
            <a:ext cx="4582271" cy="1938992"/>
          </a:xfrm>
          <a:prstGeom prst="rect">
            <a:avLst/>
          </a:prstGeom>
          <a:noFill/>
        </p:spPr>
        <p:txBody>
          <a:bodyPr wrap="square" rtlCol="0">
            <a:spAutoFit/>
          </a:bodyPr>
          <a:lstStyle/>
          <a:p>
            <a:r>
              <a:rPr lang="en-US" sz="6000" dirty="0">
                <a:latin typeface="Google Sans" panose="020B0503030502040204" pitchFamily="34" charset="0"/>
              </a:rPr>
              <a:t>Let’s Talk</a:t>
            </a:r>
          </a:p>
          <a:p>
            <a:r>
              <a:rPr lang="en-US" sz="6000" b="1" dirty="0">
                <a:latin typeface="Google Sans" panose="020B0503030502040204" pitchFamily="34" charset="0"/>
              </a:rPr>
              <a:t>Business</a:t>
            </a:r>
          </a:p>
        </p:txBody>
      </p:sp>
      <p:pic>
        <p:nvPicPr>
          <p:cNvPr id="9" name="Graphic 8">
            <a:extLst>
              <a:ext uri="{FF2B5EF4-FFF2-40B4-BE49-F238E27FC236}">
                <a16:creationId xmlns:a16="http://schemas.microsoft.com/office/drawing/2014/main" id="{A0E4FEC3-8D31-3AF1-8959-1AF84FB5F3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3600" y="2836004"/>
            <a:ext cx="1231900" cy="1231900"/>
          </a:xfrm>
          <a:prstGeom prst="rect">
            <a:avLst/>
          </a:prstGeom>
        </p:spPr>
      </p:pic>
    </p:spTree>
    <p:extLst>
      <p:ext uri="{BB962C8B-B14F-4D97-AF65-F5344CB8AC3E}">
        <p14:creationId xmlns:p14="http://schemas.microsoft.com/office/powerpoint/2010/main" val="23114788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9" name="TextBox 8">
            <a:extLst>
              <a:ext uri="{FF2B5EF4-FFF2-40B4-BE49-F238E27FC236}">
                <a16:creationId xmlns:a16="http://schemas.microsoft.com/office/drawing/2014/main" id="{C5C177BB-CE91-46D6-3BDC-19FA3B39C7CB}"/>
              </a:ext>
            </a:extLst>
          </p:cNvPr>
          <p:cNvSpPr txBox="1"/>
          <p:nvPr/>
        </p:nvSpPr>
        <p:spPr>
          <a:xfrm>
            <a:off x="584308" y="2302986"/>
            <a:ext cx="10936336" cy="2042867"/>
          </a:xfrm>
          <a:prstGeom prst="rect">
            <a:avLst/>
          </a:prstGeom>
          <a:noFill/>
        </p:spPr>
        <p:txBody>
          <a:bodyPr wrap="square">
            <a:spAutoFit/>
          </a:bodyPr>
          <a:lstStyle/>
          <a:p>
            <a:pPr>
              <a:lnSpc>
                <a:spcPct val="150000"/>
              </a:lnSpc>
            </a:pPr>
            <a:r>
              <a:rPr lang="en-US" sz="3200" dirty="0">
                <a:solidFill>
                  <a:srgbClr val="3A7CF1"/>
                </a:solidFill>
                <a:latin typeface="Galano Grotesque SemiBold" panose="00000700000000000000" pitchFamily="50" charset="0"/>
              </a:rPr>
              <a:t>Explore configuration changes</a:t>
            </a:r>
          </a:p>
          <a:p>
            <a:pPr>
              <a:lnSpc>
                <a:spcPct val="150000"/>
              </a:lnSpc>
            </a:pPr>
            <a:r>
              <a:rPr lang="en-US" dirty="0">
                <a:latin typeface="Galano Grotesque" panose="00000500000000000000" pitchFamily="50" charset="0"/>
              </a:rPr>
              <a:t>A configuration change occurs when the state of the device changes so radically that the easiest way for the system to resolve the change is to completely shut down and rebuild the activity. </a:t>
            </a:r>
          </a:p>
        </p:txBody>
      </p:sp>
    </p:spTree>
    <p:extLst>
      <p:ext uri="{BB962C8B-B14F-4D97-AF65-F5344CB8AC3E}">
        <p14:creationId xmlns:p14="http://schemas.microsoft.com/office/powerpoint/2010/main" val="2278366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9" name="TextBox 8">
            <a:extLst>
              <a:ext uri="{FF2B5EF4-FFF2-40B4-BE49-F238E27FC236}">
                <a16:creationId xmlns:a16="http://schemas.microsoft.com/office/drawing/2014/main" id="{C5C177BB-CE91-46D6-3BDC-19FA3B39C7CB}"/>
              </a:ext>
            </a:extLst>
          </p:cNvPr>
          <p:cNvSpPr txBox="1"/>
          <p:nvPr/>
        </p:nvSpPr>
        <p:spPr>
          <a:xfrm>
            <a:off x="584308" y="1217830"/>
            <a:ext cx="10936336" cy="4843634"/>
          </a:xfrm>
          <a:prstGeom prst="rect">
            <a:avLst/>
          </a:prstGeom>
          <a:noFill/>
        </p:spPr>
        <p:txBody>
          <a:bodyPr wrap="square">
            <a:spAutoFit/>
          </a:bodyPr>
          <a:lstStyle/>
          <a:p>
            <a:pPr marL="0" marR="0" algn="just">
              <a:lnSpc>
                <a:spcPct val="150000"/>
              </a:lnSpc>
              <a:spcBef>
                <a:spcPts val="1800"/>
              </a:spcBef>
              <a:spcAft>
                <a:spcPts val="600"/>
              </a:spcAft>
            </a:pPr>
            <a:r>
              <a:rPr lang="en-GB" sz="2400" dirty="0">
                <a:solidFill>
                  <a:srgbClr val="3A7CF1"/>
                </a:solidFill>
                <a:effectLst/>
                <a:highlight>
                  <a:srgbClr val="E7F2D8"/>
                </a:highlight>
                <a:latin typeface="Galano Grotesque SemiBold" panose="00000700000000000000" pitchFamily="50" charset="0"/>
              </a:rPr>
              <a:t>Lifecycle of a composable</a:t>
            </a:r>
            <a:endParaRPr lang="en-US" sz="2400" dirty="0">
              <a:solidFill>
                <a:srgbClr val="3A7CF1"/>
              </a:solidFill>
              <a:effectLst/>
              <a:highlight>
                <a:srgbClr val="E7F2D8"/>
              </a:highlight>
              <a:latin typeface="Galano Grotesque SemiBold" panose="00000700000000000000" pitchFamily="50"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The UI of your app is initially built from running composable functions in a process called Composition.</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When the state of your app changes, a </a:t>
            </a:r>
            <a:r>
              <a:rPr lang="en-GB" sz="1800" dirty="0" err="1">
                <a:effectLst/>
                <a:highlight>
                  <a:srgbClr val="E7F2D8"/>
                </a:highlight>
                <a:latin typeface="Galano Grotesque" panose="00000500000000000000" pitchFamily="50" charset="0"/>
                <a:ea typeface="Arial" panose="020B0604020202020204" pitchFamily="34" charset="0"/>
              </a:rPr>
              <a:t>recomposition</a:t>
            </a:r>
            <a:r>
              <a:rPr lang="en-GB" sz="1800" dirty="0">
                <a:effectLst/>
                <a:highlight>
                  <a:srgbClr val="E7F2D8"/>
                </a:highlight>
                <a:latin typeface="Galano Grotesque" panose="00000500000000000000" pitchFamily="50" charset="0"/>
                <a:ea typeface="Arial" panose="020B0604020202020204" pitchFamily="34" charset="0"/>
              </a:rPr>
              <a:t> is scheduled. </a:t>
            </a:r>
            <a:r>
              <a:rPr lang="en-GB" sz="1800" dirty="0" err="1">
                <a:effectLst/>
                <a:highlight>
                  <a:srgbClr val="E7F2D8"/>
                </a:highlight>
                <a:latin typeface="Galano Grotesque" panose="00000500000000000000" pitchFamily="50" charset="0"/>
                <a:ea typeface="Arial" panose="020B0604020202020204" pitchFamily="34" charset="0"/>
              </a:rPr>
              <a:t>Recomposition</a:t>
            </a:r>
            <a:r>
              <a:rPr lang="en-GB" sz="1800" dirty="0">
                <a:effectLst/>
                <a:highlight>
                  <a:srgbClr val="E7F2D8"/>
                </a:highlight>
                <a:latin typeface="Galano Grotesque" panose="00000500000000000000" pitchFamily="50" charset="0"/>
                <a:ea typeface="Arial" panose="020B0604020202020204" pitchFamily="34" charset="0"/>
              </a:rPr>
              <a:t> is when Compose </a:t>
            </a:r>
            <a:r>
              <a:rPr lang="en-GB" sz="1800" dirty="0" err="1">
                <a:effectLst/>
                <a:highlight>
                  <a:srgbClr val="E7F2D8"/>
                </a:highlight>
                <a:latin typeface="Galano Grotesque" panose="00000500000000000000" pitchFamily="50" charset="0"/>
                <a:ea typeface="Arial" panose="020B0604020202020204" pitchFamily="34" charset="0"/>
              </a:rPr>
              <a:t>reexecutes</a:t>
            </a:r>
            <a:r>
              <a:rPr lang="en-GB" sz="1800" dirty="0">
                <a:effectLst/>
                <a:highlight>
                  <a:srgbClr val="E7F2D8"/>
                </a:highlight>
                <a:latin typeface="Galano Grotesque" panose="00000500000000000000" pitchFamily="50" charset="0"/>
                <a:ea typeface="Arial" panose="020B0604020202020204" pitchFamily="34" charset="0"/>
              </a:rPr>
              <a:t> the composable functions whose state might have changed and creates an updated UI. The Composition is updated to reflect these changes.</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Composable functions have their own lifecycle that is independent of the Activity lifecycle. </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In order for Compose to track and trigger a </a:t>
            </a:r>
            <a:r>
              <a:rPr lang="en-GB" sz="1800" dirty="0" err="1">
                <a:effectLst/>
                <a:highlight>
                  <a:srgbClr val="E7F2D8"/>
                </a:highlight>
                <a:latin typeface="Galano Grotesque" panose="00000500000000000000" pitchFamily="50" charset="0"/>
                <a:ea typeface="Arial" panose="020B0604020202020204" pitchFamily="34" charset="0"/>
              </a:rPr>
              <a:t>recomposition</a:t>
            </a:r>
            <a:r>
              <a:rPr lang="en-GB" sz="1800" dirty="0">
                <a:effectLst/>
                <a:highlight>
                  <a:srgbClr val="E7F2D8"/>
                </a:highlight>
                <a:latin typeface="Galano Grotesque" panose="00000500000000000000" pitchFamily="50" charset="0"/>
                <a:ea typeface="Arial" panose="020B0604020202020204" pitchFamily="34" charset="0"/>
              </a:rPr>
              <a:t>, it needs to know when state has changed. To indicate to Compose that it should track an object's state, the object needs to be of type State or </a:t>
            </a:r>
            <a:r>
              <a:rPr lang="en-GB" sz="1800" dirty="0" err="1">
                <a:effectLst/>
                <a:highlight>
                  <a:srgbClr val="E7F2D8"/>
                </a:highlight>
                <a:latin typeface="Galano Grotesque" panose="00000500000000000000" pitchFamily="50" charset="0"/>
                <a:ea typeface="Arial" panose="020B0604020202020204" pitchFamily="34" charset="0"/>
              </a:rPr>
              <a:t>MutableState</a:t>
            </a:r>
            <a:r>
              <a:rPr lang="en-GB" sz="1800" dirty="0">
                <a:effectLst/>
                <a:highlight>
                  <a:srgbClr val="E7F2D8"/>
                </a:highlight>
                <a:latin typeface="Galano Grotesque" panose="00000500000000000000" pitchFamily="50" charset="0"/>
                <a:ea typeface="Arial" panose="020B0604020202020204" pitchFamily="34" charset="0"/>
              </a:rPr>
              <a:t>. The State type is immutable and can only be read. A </a:t>
            </a:r>
            <a:r>
              <a:rPr lang="en-GB" sz="1800" dirty="0" err="1">
                <a:effectLst/>
                <a:highlight>
                  <a:srgbClr val="E7F2D8"/>
                </a:highlight>
                <a:latin typeface="Galano Grotesque" panose="00000500000000000000" pitchFamily="50" charset="0"/>
                <a:ea typeface="Arial" panose="020B0604020202020204" pitchFamily="34" charset="0"/>
              </a:rPr>
              <a:t>MutableState</a:t>
            </a:r>
            <a:r>
              <a:rPr lang="en-GB" sz="1800" dirty="0">
                <a:effectLst/>
                <a:highlight>
                  <a:srgbClr val="E7F2D8"/>
                </a:highlight>
                <a:latin typeface="Galano Grotesque" panose="00000500000000000000" pitchFamily="50" charset="0"/>
                <a:ea typeface="Arial" panose="020B0604020202020204" pitchFamily="34" charset="0"/>
              </a:rPr>
              <a:t> type is mutable and allows reads and writes.</a:t>
            </a:r>
            <a:endParaRPr lang="en-US" sz="1800" dirty="0">
              <a:effectLst/>
              <a:highlight>
                <a:srgbClr val="E7F2D8"/>
              </a:highlight>
              <a:latin typeface="Galano Grotesque" panose="00000500000000000000" pitchFamily="50" charset="0"/>
              <a:ea typeface="Arial" panose="020B0604020202020204" pitchFamily="34" charset="0"/>
            </a:endParaRPr>
          </a:p>
        </p:txBody>
      </p:sp>
    </p:spTree>
    <p:extLst>
      <p:ext uri="{BB962C8B-B14F-4D97-AF65-F5344CB8AC3E}">
        <p14:creationId xmlns:p14="http://schemas.microsoft.com/office/powerpoint/2010/main" val="25960950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1025" name="image12.png">
            <a:extLst>
              <a:ext uri="{FF2B5EF4-FFF2-40B4-BE49-F238E27FC236}">
                <a16:creationId xmlns:a16="http://schemas.microsoft.com/office/drawing/2014/main" id="{FFFD5993-C190-FC04-D217-4BE4D7DC0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308" y="1615379"/>
            <a:ext cx="4384296" cy="20631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60EA6C-4481-D7E4-3CC0-F12BF57954F6}"/>
              </a:ext>
            </a:extLst>
          </p:cNvPr>
          <p:cNvSpPr>
            <a:spLocks noChangeArrowheads="1"/>
          </p:cNvSpPr>
          <p:nvPr/>
        </p:nvSpPr>
        <p:spPr bwMode="auto">
          <a:xfrm>
            <a:off x="5313761" y="2062202"/>
            <a:ext cx="554296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Galano Grotesque" panose="00000500000000000000" pitchFamily="50" charset="0"/>
                <a:ea typeface="Arial" panose="020B0604020202020204" pitchFamily="34" charset="0"/>
              </a:rPr>
              <a:t>To instruct Compose to retain and reuse its value during </a:t>
            </a:r>
            <a:r>
              <a:rPr kumimoji="0" lang="en-GB" altLang="en-US" sz="1600" b="0" i="0" u="none" strike="noStrike" cap="none" normalizeH="0" baseline="0" dirty="0" err="1">
                <a:ln>
                  <a:noFill/>
                </a:ln>
                <a:solidFill>
                  <a:schemeClr val="tx1"/>
                </a:solidFill>
                <a:effectLst/>
                <a:latin typeface="Galano Grotesque" panose="00000500000000000000" pitchFamily="50" charset="0"/>
                <a:ea typeface="Arial" panose="020B0604020202020204" pitchFamily="34" charset="0"/>
              </a:rPr>
              <a:t>recompositions</a:t>
            </a:r>
            <a:r>
              <a:rPr kumimoji="0" lang="en-GB" altLang="en-US" sz="1600" b="0" i="0" u="none" strike="noStrike" cap="none" normalizeH="0" baseline="0" dirty="0">
                <a:ln>
                  <a:noFill/>
                </a:ln>
                <a:solidFill>
                  <a:schemeClr val="tx1"/>
                </a:solidFill>
                <a:effectLst/>
                <a:latin typeface="Galano Grotesque" panose="00000500000000000000" pitchFamily="50" charset="0"/>
                <a:ea typeface="Arial" panose="020B0604020202020204" pitchFamily="34" charset="0"/>
              </a:rPr>
              <a:t>, you need to declare it with the remember API.</a:t>
            </a:r>
            <a:endParaRPr kumimoji="0" lang="en-US" altLang="en-US" sz="1050" b="0" i="0" u="none" strike="noStrike" cap="none" normalizeH="0" baseline="0" dirty="0">
              <a:ln>
                <a:noFill/>
              </a:ln>
              <a:solidFill>
                <a:schemeClr val="tx1"/>
              </a:solidFill>
              <a:effectLst/>
              <a:latin typeface="Galano Grotesque" panose="00000500000000000000" pitchFamily="50" charset="0"/>
            </a:endParaRPr>
          </a:p>
        </p:txBody>
      </p:sp>
      <p:pic>
        <p:nvPicPr>
          <p:cNvPr id="6" name="image1.png">
            <a:extLst>
              <a:ext uri="{FF2B5EF4-FFF2-40B4-BE49-F238E27FC236}">
                <a16:creationId xmlns:a16="http://schemas.microsoft.com/office/drawing/2014/main" id="{21F7BE1F-94C2-C473-C6FB-125F833524B8}"/>
              </a:ext>
            </a:extLst>
          </p:cNvPr>
          <p:cNvPicPr/>
          <p:nvPr/>
        </p:nvPicPr>
        <p:blipFill>
          <a:blip r:embed="rId9"/>
          <a:srcRect/>
          <a:stretch>
            <a:fillRect/>
          </a:stretch>
        </p:blipFill>
        <p:spPr>
          <a:xfrm>
            <a:off x="584308" y="4059578"/>
            <a:ext cx="5730875" cy="2082800"/>
          </a:xfrm>
          <a:prstGeom prst="rect">
            <a:avLst/>
          </a:prstGeom>
          <a:ln/>
        </p:spPr>
      </p:pic>
    </p:spTree>
    <p:extLst>
      <p:ext uri="{BB962C8B-B14F-4D97-AF65-F5344CB8AC3E}">
        <p14:creationId xmlns:p14="http://schemas.microsoft.com/office/powerpoint/2010/main" val="2701160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14" name="TextBox 13">
            <a:extLst>
              <a:ext uri="{FF2B5EF4-FFF2-40B4-BE49-F238E27FC236}">
                <a16:creationId xmlns:a16="http://schemas.microsoft.com/office/drawing/2014/main" id="{502514DE-1F33-37E6-82AD-9271C096A4CA}"/>
              </a:ext>
            </a:extLst>
          </p:cNvPr>
          <p:cNvSpPr txBox="1"/>
          <p:nvPr/>
        </p:nvSpPr>
        <p:spPr>
          <a:xfrm>
            <a:off x="584308" y="2120087"/>
            <a:ext cx="10936336" cy="3089307"/>
          </a:xfrm>
          <a:prstGeom prst="rect">
            <a:avLst/>
          </a:prstGeom>
          <a:noFill/>
        </p:spPr>
        <p:txBody>
          <a:bodyPr wrap="square">
            <a:spAutoFit/>
          </a:bodyPr>
          <a:lstStyle/>
          <a:p>
            <a:pPr marL="0" marR="0" algn="just">
              <a:lnSpc>
                <a:spcPct val="150000"/>
              </a:lnSpc>
              <a:spcBef>
                <a:spcPts val="1800"/>
              </a:spcBef>
              <a:spcAft>
                <a:spcPts val="600"/>
              </a:spcAft>
            </a:pPr>
            <a:r>
              <a:rPr lang="en-GB" sz="2800" dirty="0">
                <a:solidFill>
                  <a:srgbClr val="3A7CF1"/>
                </a:solidFill>
                <a:effectLst/>
                <a:highlight>
                  <a:srgbClr val="E7F2D8"/>
                </a:highlight>
                <a:latin typeface="Galano Grotesque SemiBold" panose="00000700000000000000" pitchFamily="50" charset="0"/>
              </a:rPr>
              <a:t>Use </a:t>
            </a:r>
            <a:r>
              <a:rPr lang="en-GB" sz="2800" dirty="0" err="1">
                <a:solidFill>
                  <a:srgbClr val="3A7CF1"/>
                </a:solidFill>
                <a:effectLst/>
                <a:highlight>
                  <a:srgbClr val="E7F2D8"/>
                </a:highlight>
                <a:latin typeface="Galano Grotesque SemiBold" panose="00000700000000000000" pitchFamily="50" charset="0"/>
              </a:rPr>
              <a:t>rememberSaveable</a:t>
            </a:r>
            <a:r>
              <a:rPr lang="en-GB" sz="2800" dirty="0">
                <a:solidFill>
                  <a:srgbClr val="3A7CF1"/>
                </a:solidFill>
                <a:effectLst/>
                <a:highlight>
                  <a:srgbClr val="E7F2D8"/>
                </a:highlight>
                <a:latin typeface="Galano Grotesque SemiBold" panose="00000700000000000000" pitchFamily="50" charset="0"/>
              </a:rPr>
              <a:t> to save values across configuration changes</a:t>
            </a:r>
            <a:endParaRPr lang="en-US" sz="2800" dirty="0">
              <a:solidFill>
                <a:srgbClr val="3A7CF1"/>
              </a:solidFill>
              <a:effectLst/>
              <a:highlight>
                <a:srgbClr val="E7F2D8"/>
              </a:highlight>
              <a:latin typeface="Galano Grotesque SemiBold" panose="00000700000000000000" pitchFamily="50"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You use the </a:t>
            </a:r>
            <a:r>
              <a:rPr lang="en-GB" sz="1800" dirty="0" err="1">
                <a:effectLst/>
                <a:highlight>
                  <a:srgbClr val="E7F2D8"/>
                </a:highlight>
                <a:latin typeface="Galano Grotesque" panose="00000500000000000000" pitchFamily="50" charset="0"/>
                <a:ea typeface="Arial" panose="020B0604020202020204" pitchFamily="34" charset="0"/>
              </a:rPr>
              <a:t>rememberSaveable</a:t>
            </a:r>
            <a:r>
              <a:rPr lang="en-GB" sz="1800" dirty="0">
                <a:effectLst/>
                <a:highlight>
                  <a:srgbClr val="E7F2D8"/>
                </a:highlight>
                <a:latin typeface="Galano Grotesque" panose="00000500000000000000" pitchFamily="50" charset="0"/>
                <a:ea typeface="Arial" panose="020B0604020202020204" pitchFamily="34" charset="0"/>
              </a:rPr>
              <a:t> function to save values that you need if Android OS destroys and recreates the activity.</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To save values during </a:t>
            </a:r>
            <a:r>
              <a:rPr lang="en-GB" sz="1800" dirty="0" err="1">
                <a:effectLst/>
                <a:highlight>
                  <a:srgbClr val="E7F2D8"/>
                </a:highlight>
                <a:latin typeface="Galano Grotesque" panose="00000500000000000000" pitchFamily="50" charset="0"/>
                <a:ea typeface="Arial" panose="020B0604020202020204" pitchFamily="34" charset="0"/>
              </a:rPr>
              <a:t>recompositions</a:t>
            </a:r>
            <a:r>
              <a:rPr lang="en-GB" sz="1800" dirty="0">
                <a:effectLst/>
                <a:highlight>
                  <a:srgbClr val="E7F2D8"/>
                </a:highlight>
                <a:latin typeface="Galano Grotesque" panose="00000500000000000000" pitchFamily="50" charset="0"/>
                <a:ea typeface="Arial" panose="020B0604020202020204" pitchFamily="34" charset="0"/>
              </a:rPr>
              <a:t>, you need to use remember. Use </a:t>
            </a:r>
            <a:r>
              <a:rPr lang="en-GB" sz="1800" dirty="0" err="1">
                <a:effectLst/>
                <a:highlight>
                  <a:srgbClr val="E7F2D8"/>
                </a:highlight>
                <a:latin typeface="Galano Grotesque" panose="00000500000000000000" pitchFamily="50" charset="0"/>
                <a:ea typeface="Arial" panose="020B0604020202020204" pitchFamily="34" charset="0"/>
              </a:rPr>
              <a:t>rememberSaveable</a:t>
            </a:r>
            <a:r>
              <a:rPr lang="en-GB" sz="1800" dirty="0">
                <a:effectLst/>
                <a:highlight>
                  <a:srgbClr val="E7F2D8"/>
                </a:highlight>
                <a:latin typeface="Galano Grotesque" panose="00000500000000000000" pitchFamily="50" charset="0"/>
                <a:ea typeface="Arial" panose="020B0604020202020204" pitchFamily="34" charset="0"/>
              </a:rPr>
              <a:t> to save values during </a:t>
            </a:r>
            <a:r>
              <a:rPr lang="en-GB" sz="1800" dirty="0" err="1">
                <a:effectLst/>
                <a:highlight>
                  <a:srgbClr val="E7F2D8"/>
                </a:highlight>
                <a:latin typeface="Galano Grotesque" panose="00000500000000000000" pitchFamily="50" charset="0"/>
                <a:ea typeface="Arial" panose="020B0604020202020204" pitchFamily="34" charset="0"/>
              </a:rPr>
              <a:t>recompositions</a:t>
            </a:r>
            <a:r>
              <a:rPr lang="en-GB" sz="1800" dirty="0">
                <a:effectLst/>
                <a:highlight>
                  <a:srgbClr val="E7F2D8"/>
                </a:highlight>
                <a:latin typeface="Galano Grotesque" panose="00000500000000000000" pitchFamily="50" charset="0"/>
                <a:ea typeface="Arial" panose="020B0604020202020204" pitchFamily="34" charset="0"/>
              </a:rPr>
              <a:t> AND configuration changes.</a:t>
            </a:r>
            <a:endParaRPr lang="en-US" sz="1800" dirty="0">
              <a:effectLst/>
              <a:highlight>
                <a:srgbClr val="E7F2D8"/>
              </a:highlight>
              <a:latin typeface="Galano Grotesque" panose="00000500000000000000" pitchFamily="50" charset="0"/>
              <a:ea typeface="Arial" panose="020B0604020202020204" pitchFamily="34" charset="0"/>
            </a:endParaRPr>
          </a:p>
        </p:txBody>
      </p:sp>
    </p:spTree>
    <p:extLst>
      <p:ext uri="{BB962C8B-B14F-4D97-AF65-F5344CB8AC3E}">
        <p14:creationId xmlns:p14="http://schemas.microsoft.com/office/powerpoint/2010/main" val="2556176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946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2" name="image5.png">
            <a:extLst>
              <a:ext uri="{FF2B5EF4-FFF2-40B4-BE49-F238E27FC236}">
                <a16:creationId xmlns:a16="http://schemas.microsoft.com/office/drawing/2014/main" id="{E95EE498-DC19-B2C3-465B-404546C1DAC3}"/>
              </a:ext>
            </a:extLst>
          </p:cNvPr>
          <p:cNvPicPr/>
          <p:nvPr/>
        </p:nvPicPr>
        <p:blipFill>
          <a:blip r:embed="rId8"/>
          <a:srcRect/>
          <a:stretch>
            <a:fillRect/>
          </a:stretch>
        </p:blipFill>
        <p:spPr>
          <a:xfrm>
            <a:off x="677862" y="1524000"/>
            <a:ext cx="6352295" cy="2336800"/>
          </a:xfrm>
          <a:prstGeom prst="rect">
            <a:avLst/>
          </a:prstGeom>
          <a:ln/>
        </p:spPr>
      </p:pic>
      <p:pic>
        <p:nvPicPr>
          <p:cNvPr id="4" name="image7.png">
            <a:extLst>
              <a:ext uri="{FF2B5EF4-FFF2-40B4-BE49-F238E27FC236}">
                <a16:creationId xmlns:a16="http://schemas.microsoft.com/office/drawing/2014/main" id="{661BFA63-249B-E7CA-5239-DA6AD6426BF3}"/>
              </a:ext>
            </a:extLst>
          </p:cNvPr>
          <p:cNvPicPr/>
          <p:nvPr/>
        </p:nvPicPr>
        <p:blipFill>
          <a:blip r:embed="rId9"/>
          <a:srcRect/>
          <a:stretch>
            <a:fillRect/>
          </a:stretch>
        </p:blipFill>
        <p:spPr>
          <a:xfrm>
            <a:off x="677862" y="4064765"/>
            <a:ext cx="6352295" cy="2069335"/>
          </a:xfrm>
          <a:prstGeom prst="rect">
            <a:avLst/>
          </a:prstGeom>
          <a:ln/>
        </p:spPr>
      </p:pic>
    </p:spTree>
    <p:extLst>
      <p:ext uri="{BB962C8B-B14F-4D97-AF65-F5344CB8AC3E}">
        <p14:creationId xmlns:p14="http://schemas.microsoft.com/office/powerpoint/2010/main" val="605435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7" name="TextBox 6">
            <a:extLst>
              <a:ext uri="{FF2B5EF4-FFF2-40B4-BE49-F238E27FC236}">
                <a16:creationId xmlns:a16="http://schemas.microsoft.com/office/drawing/2014/main" id="{57670581-02F6-50AF-D02F-203D0605A9D1}"/>
              </a:ext>
            </a:extLst>
          </p:cNvPr>
          <p:cNvSpPr txBox="1"/>
          <p:nvPr/>
        </p:nvSpPr>
        <p:spPr>
          <a:xfrm>
            <a:off x="582526" y="1045687"/>
            <a:ext cx="10938117" cy="5250668"/>
          </a:xfrm>
          <a:prstGeom prst="rect">
            <a:avLst/>
          </a:prstGeom>
          <a:noFill/>
        </p:spPr>
        <p:txBody>
          <a:bodyPr wrap="square">
            <a:spAutoFit/>
          </a:bodyPr>
          <a:lstStyle/>
          <a:p>
            <a:pPr marL="0" marR="0" algn="just">
              <a:lnSpc>
                <a:spcPct val="115000"/>
              </a:lnSpc>
              <a:spcBef>
                <a:spcPts val="1800"/>
              </a:spcBef>
              <a:spcAft>
                <a:spcPts val="600"/>
              </a:spcAft>
            </a:pPr>
            <a:r>
              <a:rPr lang="en-GB" sz="2000" b="1" dirty="0">
                <a:effectLst/>
                <a:highlight>
                  <a:srgbClr val="E7F2D8"/>
                </a:highlight>
                <a:latin typeface="Galano Grotesque" panose="00000500000000000000" pitchFamily="50" charset="0"/>
              </a:rPr>
              <a:t>Intro to App architecture</a:t>
            </a:r>
            <a:endParaRPr lang="en-US" sz="2000" b="1" dirty="0">
              <a:effectLst/>
              <a:highlight>
                <a:srgbClr val="E7F2D8"/>
              </a:highlight>
              <a:latin typeface="Galano Grotesque" panose="00000500000000000000" pitchFamily="50" charset="0"/>
            </a:endParaRPr>
          </a:p>
          <a:p>
            <a:pPr marL="342900" marR="0" lvl="0" indent="-342900" algn="just">
              <a:lnSpc>
                <a:spcPct val="115000"/>
              </a:lnSpc>
              <a:spcBef>
                <a:spcPts val="0"/>
              </a:spcBef>
              <a:spcAft>
                <a:spcPts val="0"/>
              </a:spcAft>
              <a:buFont typeface="Symbol" panose="05050102010706020507" pitchFamily="18" charset="2"/>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Separation of concerns</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Drive UI from data models</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Single source of truth</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Unidirectional Data Flow</a:t>
            </a:r>
            <a:endParaRPr lang="en-US" sz="1400" dirty="0">
              <a:effectLst/>
              <a:highlight>
                <a:srgbClr val="E7F2D8"/>
              </a:highlight>
              <a:latin typeface="Galano Grotesque" panose="00000500000000000000" pitchFamily="50" charset="0"/>
              <a:ea typeface="Arial" panose="020B0604020202020204" pitchFamily="34" charset="0"/>
            </a:endParaRPr>
          </a:p>
          <a:p>
            <a:pPr marL="0" marR="0" algn="just">
              <a:lnSpc>
                <a:spcPct val="115000"/>
              </a:lnSpc>
              <a:spcBef>
                <a:spcPts val="1800"/>
              </a:spcBef>
              <a:spcAft>
                <a:spcPts val="600"/>
              </a:spcAft>
            </a:pPr>
            <a:r>
              <a:rPr lang="en-GB" sz="2000" b="1" dirty="0">
                <a:effectLst/>
                <a:highlight>
                  <a:srgbClr val="E7F2D8"/>
                </a:highlight>
                <a:latin typeface="Galano Grotesque" panose="00000500000000000000" pitchFamily="50" charset="0"/>
              </a:rPr>
              <a:t>Well architected apps</a:t>
            </a:r>
            <a:endParaRPr lang="en-US" sz="2000" b="1" dirty="0">
              <a:effectLst/>
              <a:highlight>
                <a:srgbClr val="E7F2D8"/>
              </a:highlight>
              <a:latin typeface="Galano Grotesque" panose="00000500000000000000" pitchFamily="50" charset="0"/>
            </a:endParaRPr>
          </a:p>
          <a:p>
            <a:pPr marL="0" marR="0" algn="just">
              <a:lnSpc>
                <a:spcPct val="115000"/>
              </a:lnSpc>
              <a:spcBef>
                <a:spcPts val="0"/>
              </a:spcBef>
              <a:spcAft>
                <a:spcPts val="0"/>
              </a:spcAft>
            </a:pPr>
            <a:r>
              <a:rPr lang="en-GB" sz="1400" dirty="0">
                <a:effectLst/>
                <a:highlight>
                  <a:srgbClr val="E7F2D8"/>
                </a:highlight>
                <a:latin typeface="Galano Grotesque" panose="00000500000000000000" pitchFamily="50" charset="0"/>
                <a:ea typeface="Arial" panose="020B0604020202020204" pitchFamily="34" charset="0"/>
              </a:rPr>
              <a:t>Easier to:</a:t>
            </a:r>
            <a:endParaRPr lang="en-US" sz="1400"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Test</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Make Robust</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Expand</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Team Develop</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0" marR="0" algn="just">
              <a:lnSpc>
                <a:spcPct val="115000"/>
              </a:lnSpc>
              <a:spcBef>
                <a:spcPts val="1800"/>
              </a:spcBef>
              <a:spcAft>
                <a:spcPts val="600"/>
              </a:spcAft>
            </a:pPr>
            <a:r>
              <a:rPr lang="en-GB" sz="2000" b="1" dirty="0">
                <a:effectLst/>
                <a:highlight>
                  <a:srgbClr val="E7F2D8"/>
                </a:highlight>
                <a:latin typeface="Galano Grotesque" panose="00000500000000000000" pitchFamily="50" charset="0"/>
              </a:rPr>
              <a:t>Recommended app architecture</a:t>
            </a:r>
            <a:endParaRPr lang="en-US" sz="2000" b="1" dirty="0">
              <a:effectLst/>
              <a:highlight>
                <a:srgbClr val="E7F2D8"/>
              </a:highlight>
              <a:latin typeface="Galano Grotesque" panose="00000500000000000000" pitchFamily="50" charset="0"/>
            </a:endParaRPr>
          </a:p>
          <a:p>
            <a:pPr marL="342900" marR="0" lvl="0" indent="-342900" algn="just">
              <a:lnSpc>
                <a:spcPct val="115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UI layer: a layer that displays the app data on the screen but is independent of the data.</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15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Data layer: a layer that stores, retrieves, and exposes the app data.</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0" marR="0" algn="just">
              <a:lnSpc>
                <a:spcPct val="115000"/>
              </a:lnSpc>
              <a:spcBef>
                <a:spcPts val="0"/>
              </a:spcBef>
              <a:spcAft>
                <a:spcPts val="0"/>
              </a:spcAft>
            </a:pPr>
            <a:r>
              <a:rPr lang="en-GB" sz="1400" dirty="0">
                <a:effectLst/>
                <a:highlight>
                  <a:srgbClr val="E7F2D8"/>
                </a:highlight>
                <a:latin typeface="Galano Grotesque" panose="00000500000000000000" pitchFamily="50" charset="0"/>
                <a:ea typeface="Arial" panose="020B0604020202020204" pitchFamily="34" charset="0"/>
              </a:rPr>
              <a:t> </a:t>
            </a:r>
            <a:endParaRPr lang="en-US" sz="1400" dirty="0">
              <a:effectLst/>
              <a:highlight>
                <a:srgbClr val="E7F2D8"/>
              </a:highlight>
              <a:latin typeface="Galano Grotesque" panose="00000500000000000000" pitchFamily="50" charset="0"/>
              <a:ea typeface="Arial" panose="020B0604020202020204" pitchFamily="34" charset="0"/>
            </a:endParaRPr>
          </a:p>
          <a:p>
            <a:pPr algn="just"/>
            <a:r>
              <a:rPr lang="en-GB" sz="1400" dirty="0">
                <a:effectLst/>
                <a:highlight>
                  <a:srgbClr val="E7F2D8"/>
                </a:highlight>
                <a:latin typeface="Galano Grotesque" panose="00000500000000000000" pitchFamily="50" charset="0"/>
                <a:ea typeface="Arial" panose="020B0604020202020204" pitchFamily="34" charset="0"/>
              </a:rPr>
              <a:t>You can add another layer, called the domain layer, to simplify and reuse the interactions between the UI and data layers. This layer is optional and beyond the scope of this course.</a:t>
            </a:r>
            <a:endParaRPr lang="en-US" sz="1400" dirty="0">
              <a:highlight>
                <a:srgbClr val="E7F2D8"/>
              </a:highlight>
              <a:latin typeface="Galano Grotesque" panose="00000500000000000000" pitchFamily="50" charset="0"/>
            </a:endParaRPr>
          </a:p>
        </p:txBody>
      </p:sp>
    </p:spTree>
    <p:extLst>
      <p:ext uri="{BB962C8B-B14F-4D97-AF65-F5344CB8AC3E}">
        <p14:creationId xmlns:p14="http://schemas.microsoft.com/office/powerpoint/2010/main" val="38381697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2" name="image8.png">
            <a:extLst>
              <a:ext uri="{FF2B5EF4-FFF2-40B4-BE49-F238E27FC236}">
                <a16:creationId xmlns:a16="http://schemas.microsoft.com/office/drawing/2014/main" id="{FC496378-36B4-00BA-AF1C-7ACEC24DE819}"/>
              </a:ext>
            </a:extLst>
          </p:cNvPr>
          <p:cNvPicPr/>
          <p:nvPr/>
        </p:nvPicPr>
        <p:blipFill>
          <a:blip r:embed="rId8"/>
          <a:srcRect/>
          <a:stretch>
            <a:fillRect/>
          </a:stretch>
        </p:blipFill>
        <p:spPr>
          <a:xfrm>
            <a:off x="590621" y="1676460"/>
            <a:ext cx="6940241" cy="4044950"/>
          </a:xfrm>
          <a:prstGeom prst="rect">
            <a:avLst/>
          </a:prstGeom>
          <a:ln/>
        </p:spPr>
      </p:pic>
    </p:spTree>
    <p:extLst>
      <p:ext uri="{BB962C8B-B14F-4D97-AF65-F5344CB8AC3E}">
        <p14:creationId xmlns:p14="http://schemas.microsoft.com/office/powerpoint/2010/main" val="1949279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6" name="TextBox 5">
            <a:extLst>
              <a:ext uri="{FF2B5EF4-FFF2-40B4-BE49-F238E27FC236}">
                <a16:creationId xmlns:a16="http://schemas.microsoft.com/office/drawing/2014/main" id="{74C6A1DF-20B5-FF7C-E6A5-6C8DB71640D7}"/>
              </a:ext>
            </a:extLst>
          </p:cNvPr>
          <p:cNvSpPr txBox="1"/>
          <p:nvPr/>
        </p:nvSpPr>
        <p:spPr>
          <a:xfrm>
            <a:off x="584308" y="1231050"/>
            <a:ext cx="11023384" cy="4935967"/>
          </a:xfrm>
          <a:prstGeom prst="rect">
            <a:avLst/>
          </a:prstGeom>
          <a:noFill/>
        </p:spPr>
        <p:txBody>
          <a:bodyPr wrap="square">
            <a:spAutoFit/>
          </a:bodyPr>
          <a:lstStyle/>
          <a:p>
            <a:pPr marL="0" marR="0" algn="just">
              <a:lnSpc>
                <a:spcPct val="150000"/>
              </a:lnSpc>
              <a:spcBef>
                <a:spcPts val="1800"/>
              </a:spcBef>
              <a:spcAft>
                <a:spcPts val="600"/>
              </a:spcAft>
            </a:pPr>
            <a:r>
              <a:rPr lang="en-GB" sz="2800" dirty="0">
                <a:solidFill>
                  <a:srgbClr val="3A7CF1"/>
                </a:solidFill>
                <a:effectLst/>
                <a:highlight>
                  <a:srgbClr val="E7F2D8"/>
                </a:highlight>
                <a:latin typeface="Galano Grotesque SemiBold" panose="00000700000000000000" pitchFamily="50" charset="0"/>
              </a:rPr>
              <a:t>UI layer</a:t>
            </a:r>
            <a:endParaRPr lang="en-US" sz="2800" dirty="0">
              <a:solidFill>
                <a:srgbClr val="3A7CF1"/>
              </a:solidFill>
              <a:effectLst/>
              <a:highlight>
                <a:srgbClr val="E7F2D8"/>
              </a:highlight>
              <a:latin typeface="Galano Grotesque SemiBold" panose="00000700000000000000" pitchFamily="50"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The role of the UI layer, or presentation layer, is to display the application data on the screen. Whenever the data changes due to a user interaction, such as pressing a button, the UI should update to reflect the changes.</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 </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The UI layer is made up of the following components:</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 </a:t>
            </a:r>
            <a:endParaRPr lang="en-US" sz="1800"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en-GB" sz="1800" u="none" strike="noStrike" dirty="0">
                <a:effectLst/>
                <a:highlight>
                  <a:srgbClr val="E7F2D8"/>
                </a:highlight>
                <a:latin typeface="Galano Grotesque" panose="00000500000000000000" pitchFamily="50" charset="0"/>
                <a:ea typeface="Arial" panose="020B0604020202020204" pitchFamily="34" charset="0"/>
              </a:rPr>
              <a:t>UI elements: components that render the data on the screen. You build these elements using Jetpack Compose.</a:t>
            </a:r>
            <a:endParaRPr lang="en-US" sz="18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en-GB" sz="1800" u="none" strike="noStrike" dirty="0">
                <a:effectLst/>
                <a:highlight>
                  <a:srgbClr val="E7F2D8"/>
                </a:highlight>
                <a:latin typeface="Galano Grotesque" panose="00000500000000000000" pitchFamily="50" charset="0"/>
                <a:ea typeface="Arial" panose="020B0604020202020204" pitchFamily="34" charset="0"/>
              </a:rPr>
              <a:t>State holders: components that hold the data, expose it to the UI, and handle the app logic. An example state holder is </a:t>
            </a:r>
            <a:r>
              <a:rPr lang="en-GB" sz="1800" u="none" strike="noStrike" dirty="0" err="1">
                <a:effectLst/>
                <a:highlight>
                  <a:srgbClr val="E7F2D8"/>
                </a:highlight>
                <a:latin typeface="Galano Grotesque" panose="00000500000000000000" pitchFamily="50" charset="0"/>
                <a:ea typeface="Arial" panose="020B0604020202020204" pitchFamily="34" charset="0"/>
              </a:rPr>
              <a:t>ViewModel</a:t>
            </a:r>
            <a:r>
              <a:rPr lang="en-GB" sz="1800" u="none" strike="noStrike" dirty="0">
                <a:effectLst/>
                <a:highlight>
                  <a:srgbClr val="E7F2D8"/>
                </a:highlight>
                <a:latin typeface="Galano Grotesque" panose="00000500000000000000" pitchFamily="50" charset="0"/>
                <a:ea typeface="Arial" panose="020B0604020202020204" pitchFamily="34" charset="0"/>
              </a:rPr>
              <a:t>.</a:t>
            </a:r>
            <a:endParaRPr lang="en-US" sz="1800" u="none" strike="noStrike" dirty="0">
              <a:effectLst/>
              <a:highlight>
                <a:srgbClr val="E7F2D8"/>
              </a:highlight>
              <a:latin typeface="Galano Grotesque" panose="00000500000000000000" pitchFamily="50" charset="0"/>
              <a:ea typeface="Arial" panose="020B0604020202020204" pitchFamily="34" charset="0"/>
            </a:endParaRPr>
          </a:p>
        </p:txBody>
      </p:sp>
    </p:spTree>
    <p:extLst>
      <p:ext uri="{BB962C8B-B14F-4D97-AF65-F5344CB8AC3E}">
        <p14:creationId xmlns:p14="http://schemas.microsoft.com/office/powerpoint/2010/main" val="3610560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2" name="image4.png">
            <a:extLst>
              <a:ext uri="{FF2B5EF4-FFF2-40B4-BE49-F238E27FC236}">
                <a16:creationId xmlns:a16="http://schemas.microsoft.com/office/drawing/2014/main" id="{5BFD03DE-03C8-6DB9-8F68-3AD60A8D42ED}"/>
              </a:ext>
            </a:extLst>
          </p:cNvPr>
          <p:cNvPicPr/>
          <p:nvPr/>
        </p:nvPicPr>
        <p:blipFill>
          <a:blip r:embed="rId8"/>
          <a:srcRect/>
          <a:stretch>
            <a:fillRect/>
          </a:stretch>
        </p:blipFill>
        <p:spPr>
          <a:xfrm>
            <a:off x="584308" y="1765300"/>
            <a:ext cx="5737963" cy="4013200"/>
          </a:xfrm>
          <a:prstGeom prst="rect">
            <a:avLst/>
          </a:prstGeom>
          <a:ln/>
        </p:spPr>
      </p:pic>
    </p:spTree>
    <p:extLst>
      <p:ext uri="{BB962C8B-B14F-4D97-AF65-F5344CB8AC3E}">
        <p14:creationId xmlns:p14="http://schemas.microsoft.com/office/powerpoint/2010/main" val="30893535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557361"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Architecture Components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6" name="TextBox 5">
            <a:extLst>
              <a:ext uri="{FF2B5EF4-FFF2-40B4-BE49-F238E27FC236}">
                <a16:creationId xmlns:a16="http://schemas.microsoft.com/office/drawing/2014/main" id="{1ED217BF-412E-E223-DC0C-574D79575AA4}"/>
              </a:ext>
            </a:extLst>
          </p:cNvPr>
          <p:cNvSpPr txBox="1"/>
          <p:nvPr/>
        </p:nvSpPr>
        <p:spPr>
          <a:xfrm>
            <a:off x="584308" y="1780996"/>
            <a:ext cx="11023384" cy="4104970"/>
          </a:xfrm>
          <a:prstGeom prst="rect">
            <a:avLst/>
          </a:prstGeom>
          <a:noFill/>
        </p:spPr>
        <p:txBody>
          <a:bodyPr wrap="square">
            <a:spAutoFit/>
          </a:bodyPr>
          <a:lstStyle/>
          <a:p>
            <a:pPr marL="0" marR="0">
              <a:lnSpc>
                <a:spcPct val="150000"/>
              </a:lnSpc>
              <a:spcBef>
                <a:spcPts val="1800"/>
              </a:spcBef>
              <a:spcAft>
                <a:spcPts val="600"/>
              </a:spcAft>
            </a:pPr>
            <a:r>
              <a:rPr lang="en-GB" sz="2800" dirty="0" err="1">
                <a:solidFill>
                  <a:srgbClr val="3A7CF1"/>
                </a:solidFill>
                <a:effectLst/>
                <a:highlight>
                  <a:srgbClr val="E7F2D8"/>
                </a:highlight>
                <a:latin typeface="Galano Grotesque SemiBold" panose="00000700000000000000" pitchFamily="50" charset="0"/>
              </a:rPr>
              <a:t>ViewModel</a:t>
            </a:r>
            <a:endParaRPr lang="en-US" sz="2800" dirty="0">
              <a:solidFill>
                <a:srgbClr val="3A7CF1"/>
              </a:solidFill>
              <a:effectLst/>
              <a:highlight>
                <a:srgbClr val="E7F2D8"/>
              </a:highlight>
              <a:latin typeface="Galano Grotesque SemiBold" panose="00000700000000000000" pitchFamily="50" charset="0"/>
            </a:endParaRPr>
          </a:p>
          <a:p>
            <a:pPr marL="0" marR="0">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The </a:t>
            </a:r>
            <a:r>
              <a:rPr lang="en-GB" sz="1800" dirty="0" err="1">
                <a:effectLst/>
                <a:highlight>
                  <a:srgbClr val="E7F2D8"/>
                </a:highlight>
                <a:latin typeface="Galano Grotesque" panose="00000500000000000000" pitchFamily="50" charset="0"/>
                <a:ea typeface="Arial" panose="020B0604020202020204" pitchFamily="34" charset="0"/>
              </a:rPr>
              <a:t>ViewModel</a:t>
            </a:r>
            <a:r>
              <a:rPr lang="en-GB" sz="1800" dirty="0">
                <a:effectLst/>
                <a:highlight>
                  <a:srgbClr val="E7F2D8"/>
                </a:highlight>
                <a:latin typeface="Galano Grotesque" panose="00000500000000000000" pitchFamily="50" charset="0"/>
                <a:ea typeface="Arial" panose="020B0604020202020204" pitchFamily="34" charset="0"/>
              </a:rPr>
              <a:t> component holds and exposes the state that the UI consumes. The UI state is application data transformed by </a:t>
            </a:r>
            <a:r>
              <a:rPr lang="en-GB" sz="1800" dirty="0" err="1">
                <a:effectLst/>
                <a:highlight>
                  <a:srgbClr val="E7F2D8"/>
                </a:highlight>
                <a:latin typeface="Galano Grotesque" panose="00000500000000000000" pitchFamily="50" charset="0"/>
                <a:ea typeface="Arial" panose="020B0604020202020204" pitchFamily="34" charset="0"/>
              </a:rPr>
              <a:t>ViewModel</a:t>
            </a:r>
            <a:r>
              <a:rPr lang="en-GB" sz="1800" dirty="0">
                <a:effectLst/>
                <a:highlight>
                  <a:srgbClr val="E7F2D8"/>
                </a:highlight>
                <a:latin typeface="Galano Grotesque" panose="00000500000000000000" pitchFamily="50" charset="0"/>
                <a:ea typeface="Arial" panose="020B0604020202020204" pitchFamily="34" charset="0"/>
              </a:rPr>
              <a:t>. </a:t>
            </a:r>
            <a:r>
              <a:rPr lang="en-GB" sz="1800" dirty="0" err="1">
                <a:effectLst/>
                <a:highlight>
                  <a:srgbClr val="E7F2D8"/>
                </a:highlight>
                <a:latin typeface="Galano Grotesque" panose="00000500000000000000" pitchFamily="50" charset="0"/>
                <a:ea typeface="Arial" panose="020B0604020202020204" pitchFamily="34" charset="0"/>
              </a:rPr>
              <a:t>ViewModel</a:t>
            </a:r>
            <a:r>
              <a:rPr lang="en-GB" sz="1800" dirty="0">
                <a:effectLst/>
                <a:highlight>
                  <a:srgbClr val="E7F2D8"/>
                </a:highlight>
                <a:latin typeface="Galano Grotesque" panose="00000500000000000000" pitchFamily="50" charset="0"/>
                <a:ea typeface="Arial" panose="020B0604020202020204" pitchFamily="34" charset="0"/>
              </a:rPr>
              <a:t> lets your app follow the architecture principle of driving the UI from the model.</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 </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nSpc>
                <a:spcPct val="150000"/>
              </a:lnSpc>
              <a:spcBef>
                <a:spcPts val="0"/>
              </a:spcBef>
              <a:spcAft>
                <a:spcPts val="0"/>
              </a:spcAft>
            </a:pPr>
            <a:r>
              <a:rPr lang="en-GB" sz="1800" dirty="0" err="1">
                <a:effectLst/>
                <a:highlight>
                  <a:srgbClr val="E7F2D8"/>
                </a:highlight>
                <a:latin typeface="Galano Grotesque" panose="00000500000000000000" pitchFamily="50" charset="0"/>
                <a:ea typeface="Arial" panose="020B0604020202020204" pitchFamily="34" charset="0"/>
              </a:rPr>
              <a:t>ViewModel</a:t>
            </a:r>
            <a:r>
              <a:rPr lang="en-GB" sz="1800" dirty="0">
                <a:effectLst/>
                <a:highlight>
                  <a:srgbClr val="E7F2D8"/>
                </a:highlight>
                <a:latin typeface="Galano Grotesque" panose="00000500000000000000" pitchFamily="50" charset="0"/>
                <a:ea typeface="Arial" panose="020B0604020202020204" pitchFamily="34" charset="0"/>
              </a:rPr>
              <a:t> stores the app-related data that isn't destroyed when the activity is destroyed and recreated by the Android framework. Unlike the activity instance, </a:t>
            </a:r>
            <a:r>
              <a:rPr lang="en-GB" sz="1800" dirty="0" err="1">
                <a:effectLst/>
                <a:highlight>
                  <a:srgbClr val="E7F2D8"/>
                </a:highlight>
                <a:latin typeface="Galano Grotesque" panose="00000500000000000000" pitchFamily="50" charset="0"/>
                <a:ea typeface="Arial" panose="020B0604020202020204" pitchFamily="34" charset="0"/>
              </a:rPr>
              <a:t>ViewModel</a:t>
            </a:r>
            <a:r>
              <a:rPr lang="en-GB" sz="1800" dirty="0">
                <a:effectLst/>
                <a:highlight>
                  <a:srgbClr val="E7F2D8"/>
                </a:highlight>
                <a:latin typeface="Galano Grotesque" panose="00000500000000000000" pitchFamily="50" charset="0"/>
                <a:ea typeface="Arial" panose="020B0604020202020204" pitchFamily="34" charset="0"/>
              </a:rPr>
              <a:t> objects are not destroyed. The app automatically retains </a:t>
            </a:r>
            <a:r>
              <a:rPr lang="en-GB" sz="1800" dirty="0" err="1">
                <a:effectLst/>
                <a:highlight>
                  <a:srgbClr val="E7F2D8"/>
                </a:highlight>
                <a:latin typeface="Galano Grotesque" panose="00000500000000000000" pitchFamily="50" charset="0"/>
                <a:ea typeface="Arial" panose="020B0604020202020204" pitchFamily="34" charset="0"/>
              </a:rPr>
              <a:t>ViewModel</a:t>
            </a:r>
            <a:r>
              <a:rPr lang="en-GB" sz="1800" dirty="0">
                <a:effectLst/>
                <a:highlight>
                  <a:srgbClr val="E7F2D8"/>
                </a:highlight>
                <a:latin typeface="Galano Grotesque" panose="00000500000000000000" pitchFamily="50" charset="0"/>
                <a:ea typeface="Arial" panose="020B0604020202020204" pitchFamily="34" charset="0"/>
              </a:rPr>
              <a:t> objects during configuration changes so that the data they hold is immediately available after the </a:t>
            </a:r>
            <a:r>
              <a:rPr lang="en-GB" sz="1800" dirty="0" err="1">
                <a:effectLst/>
                <a:highlight>
                  <a:srgbClr val="E7F2D8"/>
                </a:highlight>
                <a:latin typeface="Galano Grotesque" panose="00000500000000000000" pitchFamily="50" charset="0"/>
                <a:ea typeface="Arial" panose="020B0604020202020204" pitchFamily="34" charset="0"/>
              </a:rPr>
              <a:t>recomposition</a:t>
            </a:r>
            <a:r>
              <a:rPr lang="en-GB" sz="1800" dirty="0">
                <a:effectLst/>
                <a:highlight>
                  <a:srgbClr val="E7F2D8"/>
                </a:highlight>
                <a:latin typeface="Galano Grotesque" panose="00000500000000000000" pitchFamily="50" charset="0"/>
                <a:ea typeface="Arial" panose="020B0604020202020204" pitchFamily="34" charset="0"/>
              </a:rPr>
              <a:t>.</a:t>
            </a:r>
            <a:endParaRPr lang="en-US" sz="1800" dirty="0">
              <a:effectLst/>
              <a:highlight>
                <a:srgbClr val="E7F2D8"/>
              </a:highlight>
              <a:latin typeface="Galano Grotesque" panose="00000500000000000000" pitchFamily="50" charset="0"/>
              <a:ea typeface="Arial" panose="020B0604020202020204" pitchFamily="34" charset="0"/>
            </a:endParaRPr>
          </a:p>
        </p:txBody>
      </p:sp>
    </p:spTree>
    <p:extLst>
      <p:ext uri="{BB962C8B-B14F-4D97-AF65-F5344CB8AC3E}">
        <p14:creationId xmlns:p14="http://schemas.microsoft.com/office/powerpoint/2010/main" val="1441201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9495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Write unit tests for </a:t>
            </a:r>
            <a:r>
              <a:rPr lang="en-US" sz="2000" dirty="0" err="1">
                <a:solidFill>
                  <a:srgbClr val="002060"/>
                </a:solidFill>
                <a:latin typeface="Galano Grotesque SemiBold" panose="00000700000000000000" pitchFamily="50" charset="0"/>
              </a:rPr>
              <a:t>ViewModel</a:t>
            </a:r>
            <a:endParaRPr lang="en-US" sz="2000" dirty="0">
              <a:solidFill>
                <a:srgbClr val="002060"/>
              </a:solidFill>
              <a:latin typeface="Galano Grotesque SemiBold" panose="00000700000000000000" pitchFamily="50" charset="0"/>
            </a:endParaRP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4" name="TextBox 3">
            <a:extLst>
              <a:ext uri="{FF2B5EF4-FFF2-40B4-BE49-F238E27FC236}">
                <a16:creationId xmlns:a16="http://schemas.microsoft.com/office/drawing/2014/main" id="{EE9B3342-62BE-1DF8-3A5B-167CD4472D9D}"/>
              </a:ext>
            </a:extLst>
          </p:cNvPr>
          <p:cNvSpPr txBox="1"/>
          <p:nvPr/>
        </p:nvSpPr>
        <p:spPr>
          <a:xfrm>
            <a:off x="584308" y="1256914"/>
            <a:ext cx="11023384" cy="4805162"/>
          </a:xfrm>
          <a:prstGeom prst="rect">
            <a:avLst/>
          </a:prstGeom>
          <a:noFill/>
        </p:spPr>
        <p:txBody>
          <a:bodyPr wrap="square">
            <a:spAutoFit/>
          </a:bodyPr>
          <a:lstStyle/>
          <a:p>
            <a:pPr marL="0" marR="0" algn="just">
              <a:lnSpc>
                <a:spcPct val="150000"/>
              </a:lnSpc>
              <a:spcBef>
                <a:spcPts val="1800"/>
              </a:spcBef>
              <a:spcAft>
                <a:spcPts val="600"/>
              </a:spcAft>
            </a:pPr>
            <a:r>
              <a:rPr lang="en-GB" sz="2000" b="1" dirty="0">
                <a:solidFill>
                  <a:srgbClr val="3A7CF1"/>
                </a:solidFill>
                <a:effectLst/>
                <a:highlight>
                  <a:srgbClr val="E7F2D8"/>
                </a:highlight>
                <a:latin typeface="Galano Grotesque SemiBold" panose="00000700000000000000" pitchFamily="50" charset="0"/>
              </a:rPr>
              <a:t>Test strategy</a:t>
            </a:r>
            <a:endParaRPr lang="en-US" sz="2000" b="1" dirty="0">
              <a:solidFill>
                <a:srgbClr val="3A7CF1"/>
              </a:solidFill>
              <a:effectLst/>
              <a:highlight>
                <a:srgbClr val="E7F2D8"/>
              </a:highlight>
              <a:latin typeface="Galano Grotesque SemiBold" panose="00000700000000000000" pitchFamily="50" charset="0"/>
            </a:endParaRPr>
          </a:p>
          <a:p>
            <a:pPr marL="0" marR="0" algn="just">
              <a:lnSpc>
                <a:spcPct val="150000"/>
              </a:lnSpc>
              <a:spcBef>
                <a:spcPts val="0"/>
              </a:spcBef>
              <a:spcAft>
                <a:spcPts val="0"/>
              </a:spcAft>
            </a:pPr>
            <a:r>
              <a:rPr lang="en-GB" sz="1400" dirty="0">
                <a:effectLst/>
                <a:highlight>
                  <a:srgbClr val="E7F2D8"/>
                </a:highlight>
                <a:latin typeface="Galano Grotesque" panose="00000500000000000000" pitchFamily="50" charset="0"/>
                <a:ea typeface="Arial" panose="020B0604020202020204" pitchFamily="34" charset="0"/>
              </a:rPr>
              <a:t>A good test strategy revolves around covering different paths and boundaries of your code. At a very basic level, you can categorise the tests in three scenarios: success path, error path, and boundary case.</a:t>
            </a:r>
            <a:endParaRPr lang="en-US" sz="1400"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Success path</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The success path tests - also known as happy path tests, focus on testing the functionality for a positive flow. A positive flow is a flow that has no exception or error conditions. Compared to the error path and boundary case scenarios, it is easy to create an exhaustive list of scenarios for success paths, since they focus on intended behaviour for your app.</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Error path</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The error path tests focus on testing the functionality for a negative flow–that is, to check how the app responds to error conditions or invalid user input. It is quite challenging to determine all the possible error flows because there are lots of possible outcomes when intended behaviour is not achieved.</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Boundary case</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algn="just">
              <a:lnSpc>
                <a:spcPct val="150000"/>
              </a:lnSpc>
            </a:pPr>
            <a:r>
              <a:rPr lang="en-GB" sz="1400" dirty="0">
                <a:effectLst/>
                <a:highlight>
                  <a:srgbClr val="E7F2D8"/>
                </a:highlight>
                <a:latin typeface="Galano Grotesque" panose="00000500000000000000" pitchFamily="50" charset="0"/>
                <a:ea typeface="Arial" panose="020B0604020202020204" pitchFamily="34" charset="0"/>
              </a:rPr>
              <a:t>A boundary case focuses on testing boundary conditions in the app. </a:t>
            </a:r>
            <a:endParaRPr lang="en-US" sz="2400" dirty="0">
              <a:highlight>
                <a:srgbClr val="E7F2D8"/>
              </a:highlight>
              <a:latin typeface="Galano Grotesque" panose="00000500000000000000" pitchFamily="50" charset="0"/>
            </a:endParaRPr>
          </a:p>
        </p:txBody>
      </p:sp>
    </p:spTree>
    <p:extLst>
      <p:ext uri="{BB962C8B-B14F-4D97-AF65-F5344CB8AC3E}">
        <p14:creationId xmlns:p14="http://schemas.microsoft.com/office/powerpoint/2010/main" val="26676956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9495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Write unit tests for </a:t>
            </a:r>
            <a:r>
              <a:rPr lang="en-US" sz="2000" dirty="0" err="1">
                <a:solidFill>
                  <a:srgbClr val="002060"/>
                </a:solidFill>
                <a:latin typeface="Galano Grotesque SemiBold" panose="00000700000000000000" pitchFamily="50" charset="0"/>
              </a:rPr>
              <a:t>ViewModel</a:t>
            </a:r>
            <a:endParaRPr lang="en-US" sz="2000" dirty="0">
              <a:solidFill>
                <a:srgbClr val="002060"/>
              </a:solidFill>
              <a:latin typeface="Galano Grotesque SemiBold" panose="00000700000000000000" pitchFamily="50" charset="0"/>
            </a:endParaRP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6" name="TextBox 5">
            <a:extLst>
              <a:ext uri="{FF2B5EF4-FFF2-40B4-BE49-F238E27FC236}">
                <a16:creationId xmlns:a16="http://schemas.microsoft.com/office/drawing/2014/main" id="{CC25E5B7-696D-D25B-D21B-B9B09312CC54}"/>
              </a:ext>
            </a:extLst>
          </p:cNvPr>
          <p:cNvSpPr txBox="1"/>
          <p:nvPr/>
        </p:nvSpPr>
        <p:spPr>
          <a:xfrm>
            <a:off x="584308" y="1149774"/>
            <a:ext cx="11023384" cy="5128327"/>
          </a:xfrm>
          <a:prstGeom prst="rect">
            <a:avLst/>
          </a:prstGeom>
          <a:noFill/>
        </p:spPr>
        <p:txBody>
          <a:bodyPr wrap="square">
            <a:spAutoFit/>
          </a:bodyPr>
          <a:lstStyle/>
          <a:p>
            <a:pPr marL="0" marR="0">
              <a:lnSpc>
                <a:spcPct val="150000"/>
              </a:lnSpc>
              <a:spcBef>
                <a:spcPts val="1800"/>
              </a:spcBef>
              <a:spcAft>
                <a:spcPts val="600"/>
              </a:spcAft>
            </a:pPr>
            <a:r>
              <a:rPr lang="en-GB" sz="2000" b="1" dirty="0">
                <a:solidFill>
                  <a:srgbClr val="3A7CF1"/>
                </a:solidFill>
                <a:effectLst/>
                <a:highlight>
                  <a:srgbClr val="E7F2D8"/>
                </a:highlight>
                <a:latin typeface="Galano Grotesque SemiBold" panose="00000700000000000000" pitchFamily="50" charset="0"/>
              </a:rPr>
              <a:t>Create tests</a:t>
            </a:r>
            <a:endParaRPr lang="en-US" sz="2000" b="1" dirty="0">
              <a:solidFill>
                <a:srgbClr val="3A7CF1"/>
              </a:solidFill>
              <a:effectLst/>
              <a:highlight>
                <a:srgbClr val="E7F2D8"/>
              </a:highlight>
              <a:latin typeface="Galano Grotesque SemiBold" panose="00000700000000000000" pitchFamily="50" charset="0"/>
            </a:endParaRPr>
          </a:p>
          <a:p>
            <a:pPr marL="0" marR="0">
              <a:lnSpc>
                <a:spcPct val="150000"/>
              </a:lnSpc>
              <a:spcBef>
                <a:spcPts val="0"/>
              </a:spcBef>
              <a:spcAft>
                <a:spcPts val="0"/>
              </a:spcAft>
            </a:pPr>
            <a:r>
              <a:rPr lang="en-GB" sz="1400" dirty="0">
                <a:effectLst/>
                <a:highlight>
                  <a:srgbClr val="E7F2D8"/>
                </a:highlight>
                <a:latin typeface="Galano Grotesque" panose="00000500000000000000" pitchFamily="50" charset="0"/>
                <a:ea typeface="Arial" panose="020B0604020202020204" pitchFamily="34" charset="0"/>
              </a:rPr>
              <a:t>A good unit test typically has following four properties:</a:t>
            </a:r>
            <a:endParaRPr lang="en-US" sz="1400" dirty="0">
              <a:effectLst/>
              <a:highlight>
                <a:srgbClr val="E7F2D8"/>
              </a:highlight>
              <a:latin typeface="Galano Grotesque" panose="00000500000000000000" pitchFamily="50" charset="0"/>
              <a:ea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Focused</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It should focus on testing a unit, such as a piece of code. This piece of code is often a class or a method. The test should be narrow and focus on validating the correctness of individual pieces of code, rather than multiple pieces of code at the same time.</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Understandable</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It should be simple and easy to understand when you read the code. At a glance, a developer should be able to immediately understand the intention behind the test.</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Deterministic</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It should consistently pass or fail. When you run the tests any number of times, without making any code changes, the test should yield the same result. The test shouldn't be flaky, with a failure in one instance and a pass in another instance despite no modification to the code.</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Self-contained</a:t>
            </a:r>
            <a:endParaRPr lang="en-US" sz="1400" u="none" strike="noStrike" dirty="0">
              <a:effectLst/>
              <a:highlight>
                <a:srgbClr val="E7F2D8"/>
              </a:highlight>
              <a:latin typeface="Galano Grotesque" panose="00000500000000000000" pitchFamily="50" charset="0"/>
              <a:ea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en-GB" sz="1400" u="none" strike="noStrike" dirty="0">
                <a:effectLst/>
                <a:highlight>
                  <a:srgbClr val="E7F2D8"/>
                </a:highlight>
                <a:latin typeface="Galano Grotesque" panose="00000500000000000000" pitchFamily="50" charset="0"/>
                <a:ea typeface="Arial" panose="020B0604020202020204" pitchFamily="34" charset="0"/>
              </a:rPr>
              <a:t>It does not require any human interaction or setup and runs in isolation.</a:t>
            </a:r>
            <a:endParaRPr lang="en-US" sz="1400" u="none" strike="noStrike" dirty="0">
              <a:effectLst/>
              <a:highlight>
                <a:srgbClr val="E7F2D8"/>
              </a:highlight>
              <a:latin typeface="Galano Grotesque" panose="00000500000000000000" pitchFamily="50" charset="0"/>
              <a:ea typeface="Arial" panose="020B0604020202020204" pitchFamily="34" charset="0"/>
            </a:endParaRPr>
          </a:p>
        </p:txBody>
      </p:sp>
    </p:spTree>
    <p:extLst>
      <p:ext uri="{BB962C8B-B14F-4D97-AF65-F5344CB8AC3E}">
        <p14:creationId xmlns:p14="http://schemas.microsoft.com/office/powerpoint/2010/main" val="1961351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9495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Write unit tests for </a:t>
            </a:r>
            <a:r>
              <a:rPr lang="en-US" sz="2000" dirty="0" err="1">
                <a:solidFill>
                  <a:srgbClr val="002060"/>
                </a:solidFill>
                <a:latin typeface="Galano Grotesque SemiBold" panose="00000700000000000000" pitchFamily="50" charset="0"/>
              </a:rPr>
              <a:t>ViewModel</a:t>
            </a:r>
            <a:endParaRPr lang="en-US" sz="2000" dirty="0">
              <a:solidFill>
                <a:srgbClr val="002060"/>
              </a:solidFill>
              <a:latin typeface="Galano Grotesque SemiBold" panose="00000700000000000000" pitchFamily="50" charset="0"/>
            </a:endParaRP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2" name="image9.png">
            <a:extLst>
              <a:ext uri="{FF2B5EF4-FFF2-40B4-BE49-F238E27FC236}">
                <a16:creationId xmlns:a16="http://schemas.microsoft.com/office/drawing/2014/main" id="{8FB0DBDB-B0FE-6F3B-FBC5-23290A2990A0}"/>
              </a:ext>
            </a:extLst>
          </p:cNvPr>
          <p:cNvPicPr/>
          <p:nvPr/>
        </p:nvPicPr>
        <p:blipFill>
          <a:blip r:embed="rId8"/>
          <a:srcRect/>
          <a:stretch>
            <a:fillRect/>
          </a:stretch>
        </p:blipFill>
        <p:spPr>
          <a:xfrm>
            <a:off x="677862" y="1689100"/>
            <a:ext cx="5730875" cy="3784600"/>
          </a:xfrm>
          <a:prstGeom prst="rect">
            <a:avLst/>
          </a:prstGeom>
          <a:ln/>
        </p:spPr>
      </p:pic>
    </p:spTree>
    <p:extLst>
      <p:ext uri="{BB962C8B-B14F-4D97-AF65-F5344CB8AC3E}">
        <p14:creationId xmlns:p14="http://schemas.microsoft.com/office/powerpoint/2010/main" val="2348866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39495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Write unit tests for </a:t>
            </a:r>
            <a:r>
              <a:rPr lang="en-US" sz="2000" dirty="0" err="1">
                <a:solidFill>
                  <a:srgbClr val="002060"/>
                </a:solidFill>
                <a:latin typeface="Galano Grotesque SemiBold" panose="00000700000000000000" pitchFamily="50" charset="0"/>
              </a:rPr>
              <a:t>ViewModel</a:t>
            </a:r>
            <a:endParaRPr lang="en-US" sz="2000" dirty="0">
              <a:solidFill>
                <a:srgbClr val="002060"/>
              </a:solidFill>
              <a:latin typeface="Galano Grotesque SemiBold" panose="00000700000000000000" pitchFamily="50" charset="0"/>
            </a:endParaRP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12" name="TextBox 11">
            <a:extLst>
              <a:ext uri="{FF2B5EF4-FFF2-40B4-BE49-F238E27FC236}">
                <a16:creationId xmlns:a16="http://schemas.microsoft.com/office/drawing/2014/main" id="{23B6C104-A8E6-EDA1-8B13-DEFFE45ADA3F}"/>
              </a:ext>
            </a:extLst>
          </p:cNvPr>
          <p:cNvSpPr txBox="1"/>
          <p:nvPr/>
        </p:nvSpPr>
        <p:spPr>
          <a:xfrm>
            <a:off x="584308" y="1901312"/>
            <a:ext cx="10288023" cy="3924151"/>
          </a:xfrm>
          <a:prstGeom prst="rect">
            <a:avLst/>
          </a:prstGeom>
          <a:noFill/>
        </p:spPr>
        <p:txBody>
          <a:bodyPr wrap="square">
            <a:spAutoFit/>
          </a:bodyPr>
          <a:lstStyle/>
          <a:p>
            <a:pPr marL="0" marR="0">
              <a:lnSpc>
                <a:spcPct val="150000"/>
              </a:lnSpc>
              <a:spcBef>
                <a:spcPts val="0"/>
              </a:spcBef>
              <a:spcAft>
                <a:spcPts val="0"/>
              </a:spcAft>
            </a:pPr>
            <a:r>
              <a:rPr lang="en-GB" sz="2400" dirty="0">
                <a:effectLst/>
                <a:highlight>
                  <a:srgbClr val="E7F2D8"/>
                </a:highlight>
                <a:latin typeface="Galano Grotesque" panose="00000500000000000000" pitchFamily="50" charset="0"/>
                <a:ea typeface="Arial" panose="020B0604020202020204" pitchFamily="34" charset="0"/>
              </a:rPr>
              <a:t>Note: The code above uses the</a:t>
            </a:r>
            <a:r>
              <a:rPr lang="en-GB" sz="2400" dirty="0">
                <a:effectLst/>
                <a:highlight>
                  <a:srgbClr val="E7F2D8"/>
                </a:highlight>
                <a:latin typeface="Arial" panose="020B0604020202020204" pitchFamily="34" charset="0"/>
                <a:ea typeface="Arial" panose="020B0604020202020204" pitchFamily="34" charset="0"/>
              </a:rPr>
              <a:t> </a:t>
            </a:r>
            <a:r>
              <a:rPr lang="en-GB" dirty="0" err="1">
                <a:solidFill>
                  <a:srgbClr val="01579B"/>
                </a:solidFill>
                <a:effectLst/>
                <a:highlight>
                  <a:srgbClr val="E7F2D8"/>
                </a:highlight>
                <a:latin typeface="Roboto Mono" panose="00000009000000000000" pitchFamily="49" charset="0"/>
                <a:ea typeface="Roboto Mono" panose="00000009000000000000" pitchFamily="49" charset="0"/>
                <a:cs typeface="Roboto Mono" panose="00000009000000000000" pitchFamily="49" charset="0"/>
              </a:rPr>
              <a:t>thingUnderTest_TriggerOfTest_ResultOfTest</a:t>
            </a:r>
            <a:r>
              <a:rPr lang="en-GB" sz="2400" dirty="0">
                <a:effectLst/>
                <a:highlight>
                  <a:srgbClr val="E7F2D8"/>
                </a:highlight>
                <a:latin typeface="Galano Grotesque" panose="00000500000000000000" pitchFamily="50" charset="0"/>
                <a:ea typeface="Arial" panose="020B0604020202020204" pitchFamily="34" charset="0"/>
              </a:rPr>
              <a:t> format to name the test function name:</a:t>
            </a:r>
            <a:endParaRPr lang="en-US" sz="2400" dirty="0">
              <a:effectLst/>
              <a:highlight>
                <a:srgbClr val="E7F2D8"/>
              </a:highlight>
              <a:latin typeface="Galano Grotesque" panose="00000500000000000000" pitchFamily="50" charset="0"/>
              <a:ea typeface="Arial" panose="020B0604020202020204" pitchFamily="34" charset="0"/>
            </a:endParaRPr>
          </a:p>
          <a:p>
            <a:pPr marL="0" marR="0">
              <a:lnSpc>
                <a:spcPct val="150000"/>
              </a:lnSpc>
              <a:spcBef>
                <a:spcPts val="0"/>
              </a:spcBef>
              <a:spcAft>
                <a:spcPts val="0"/>
              </a:spcAft>
            </a:pPr>
            <a:r>
              <a:rPr lang="en-GB" sz="2400" dirty="0">
                <a:effectLst/>
                <a:highlight>
                  <a:srgbClr val="E7F2D8"/>
                </a:highlight>
                <a:latin typeface="Galano Grotesque" panose="00000500000000000000" pitchFamily="50" charset="0"/>
                <a:ea typeface="Arial" panose="020B0604020202020204" pitchFamily="34" charset="0"/>
              </a:rPr>
              <a:t> </a:t>
            </a:r>
            <a:endParaRPr lang="en-US" sz="2400" dirty="0">
              <a:effectLst/>
              <a:highlight>
                <a:srgbClr val="E7F2D8"/>
              </a:highlight>
              <a:latin typeface="Galano Grotesque" panose="00000500000000000000" pitchFamily="50" charset="0"/>
              <a:ea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GB" sz="2400" u="none" strike="noStrike" dirty="0" err="1">
                <a:effectLst/>
                <a:highlight>
                  <a:srgbClr val="E7F2D8"/>
                </a:highlight>
                <a:latin typeface="Galano Grotesque" panose="00000500000000000000" pitchFamily="50" charset="0"/>
                <a:ea typeface="Arial" panose="020B0604020202020204" pitchFamily="34" charset="0"/>
              </a:rPr>
              <a:t>thingUnderTest</a:t>
            </a:r>
            <a:r>
              <a:rPr lang="en-GB" sz="2400" u="none" strike="noStrike" dirty="0">
                <a:effectLst/>
                <a:highlight>
                  <a:srgbClr val="E7F2D8"/>
                </a:highlight>
                <a:latin typeface="Galano Grotesque" panose="00000500000000000000" pitchFamily="50" charset="0"/>
                <a:ea typeface="Arial" panose="020B0604020202020204" pitchFamily="34" charset="0"/>
              </a:rPr>
              <a:t> = </a:t>
            </a:r>
            <a:r>
              <a:rPr lang="en-GB" sz="2400" u="none" strike="noStrike" dirty="0" err="1">
                <a:effectLst/>
                <a:highlight>
                  <a:srgbClr val="E7F2D8"/>
                </a:highlight>
                <a:latin typeface="Galano Grotesque" panose="00000500000000000000" pitchFamily="50" charset="0"/>
                <a:ea typeface="Arial" panose="020B0604020202020204" pitchFamily="34" charset="0"/>
              </a:rPr>
              <a:t>gameViewModel</a:t>
            </a:r>
            <a:endParaRPr lang="en-US" sz="2400" u="none" strike="noStrike" dirty="0">
              <a:effectLst/>
              <a:highlight>
                <a:srgbClr val="E7F2D8"/>
              </a:highlight>
              <a:latin typeface="Galano Grotesque" panose="00000500000000000000" pitchFamily="50" charset="0"/>
              <a:ea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GB" sz="2400" u="none" strike="noStrike" dirty="0" err="1">
                <a:effectLst/>
                <a:highlight>
                  <a:srgbClr val="E7F2D8"/>
                </a:highlight>
                <a:latin typeface="Galano Grotesque" panose="00000500000000000000" pitchFamily="50" charset="0"/>
                <a:ea typeface="Arial" panose="020B0604020202020204" pitchFamily="34" charset="0"/>
              </a:rPr>
              <a:t>TriggerOfTest</a:t>
            </a:r>
            <a:r>
              <a:rPr lang="en-GB" sz="2400" u="none" strike="noStrike" dirty="0">
                <a:effectLst/>
                <a:highlight>
                  <a:srgbClr val="E7F2D8"/>
                </a:highlight>
                <a:latin typeface="Galano Grotesque" panose="00000500000000000000" pitchFamily="50" charset="0"/>
                <a:ea typeface="Arial" panose="020B0604020202020204" pitchFamily="34" charset="0"/>
              </a:rPr>
              <a:t> = </a:t>
            </a:r>
            <a:r>
              <a:rPr lang="en-GB" sz="2400" u="none" strike="noStrike" dirty="0" err="1">
                <a:effectLst/>
                <a:highlight>
                  <a:srgbClr val="E7F2D8"/>
                </a:highlight>
                <a:latin typeface="Galano Grotesque" panose="00000500000000000000" pitchFamily="50" charset="0"/>
                <a:ea typeface="Arial" panose="020B0604020202020204" pitchFamily="34" charset="0"/>
              </a:rPr>
              <a:t>CorrectWordGuessed</a:t>
            </a:r>
            <a:endParaRPr lang="en-US" sz="2400" u="none" strike="noStrike" dirty="0">
              <a:effectLst/>
              <a:highlight>
                <a:srgbClr val="E7F2D8"/>
              </a:highlight>
              <a:latin typeface="Galano Grotesque" panose="00000500000000000000" pitchFamily="50" charset="0"/>
              <a:ea typeface="Arial" panose="020B0604020202020204" pitchFamily="34" charset="0"/>
            </a:endParaRPr>
          </a:p>
          <a:p>
            <a:pPr>
              <a:lnSpc>
                <a:spcPct val="150000"/>
              </a:lnSpc>
            </a:pPr>
            <a:r>
              <a:rPr lang="en-GB" sz="2400" dirty="0" err="1">
                <a:effectLst/>
                <a:highlight>
                  <a:srgbClr val="E7F2D8"/>
                </a:highlight>
                <a:latin typeface="Galano Grotesque" panose="00000500000000000000" pitchFamily="50" charset="0"/>
                <a:ea typeface="Arial" panose="020B0604020202020204" pitchFamily="34" charset="0"/>
              </a:rPr>
              <a:t>ResultOfTest</a:t>
            </a:r>
            <a:r>
              <a:rPr lang="en-GB" sz="2400" dirty="0">
                <a:effectLst/>
                <a:highlight>
                  <a:srgbClr val="E7F2D8"/>
                </a:highlight>
                <a:latin typeface="Galano Grotesque" panose="00000500000000000000" pitchFamily="50" charset="0"/>
                <a:ea typeface="Arial" panose="020B0604020202020204" pitchFamily="34" charset="0"/>
              </a:rPr>
              <a:t> = </a:t>
            </a:r>
            <a:r>
              <a:rPr lang="en-GB" sz="2400" dirty="0" err="1">
                <a:effectLst/>
                <a:highlight>
                  <a:srgbClr val="E7F2D8"/>
                </a:highlight>
                <a:latin typeface="Galano Grotesque" panose="00000500000000000000" pitchFamily="50" charset="0"/>
                <a:ea typeface="Arial" panose="020B0604020202020204" pitchFamily="34" charset="0"/>
              </a:rPr>
              <a:t>ScoreUpdatedAndErrorFlagUnset</a:t>
            </a:r>
            <a:endParaRPr lang="en-US" sz="2400" dirty="0">
              <a:highlight>
                <a:srgbClr val="E7F2D8"/>
              </a:highlight>
              <a:latin typeface="Galano Grotesque" panose="00000500000000000000" pitchFamily="50" charset="0"/>
            </a:endParaRPr>
          </a:p>
        </p:txBody>
      </p:sp>
    </p:spTree>
    <p:extLst>
      <p:ext uri="{BB962C8B-B14F-4D97-AF65-F5344CB8AC3E}">
        <p14:creationId xmlns:p14="http://schemas.microsoft.com/office/powerpoint/2010/main" val="38547133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9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12" name="TextBox 11">
            <a:extLst>
              <a:ext uri="{FF2B5EF4-FFF2-40B4-BE49-F238E27FC236}">
                <a16:creationId xmlns:a16="http://schemas.microsoft.com/office/drawing/2014/main" id="{23B6C104-A8E6-EDA1-8B13-DEFFE45ADA3F}"/>
              </a:ext>
            </a:extLst>
          </p:cNvPr>
          <p:cNvSpPr txBox="1"/>
          <p:nvPr/>
        </p:nvSpPr>
        <p:spPr>
          <a:xfrm>
            <a:off x="584309" y="1880913"/>
            <a:ext cx="5511692" cy="3273973"/>
          </a:xfrm>
          <a:prstGeom prst="rect">
            <a:avLst/>
          </a:prstGeom>
          <a:noFill/>
        </p:spPr>
        <p:txBody>
          <a:bodyPr wrap="square">
            <a:spAutoFit/>
          </a:bodyPr>
          <a:lstStyle/>
          <a:p>
            <a:pPr marL="0" marR="0" algn="just">
              <a:lnSpc>
                <a:spcPct val="150000"/>
              </a:lnSpc>
              <a:spcBef>
                <a:spcPts val="1800"/>
              </a:spcBef>
              <a:spcAft>
                <a:spcPts val="600"/>
              </a:spcAft>
            </a:pPr>
            <a:r>
              <a:rPr lang="en-GB" sz="3200" dirty="0">
                <a:solidFill>
                  <a:srgbClr val="3A7CF1"/>
                </a:solidFill>
                <a:effectLst/>
                <a:highlight>
                  <a:srgbClr val="E7F2D8"/>
                </a:highlight>
                <a:latin typeface="Galano Grotesque SemiBold" panose="00000700000000000000" pitchFamily="50" charset="0"/>
              </a:rPr>
              <a:t>Change screens with state changes</a:t>
            </a:r>
            <a:endParaRPr lang="en-US" sz="3200" dirty="0">
              <a:solidFill>
                <a:srgbClr val="3A7CF1"/>
              </a:solidFill>
              <a:effectLst/>
              <a:highlight>
                <a:srgbClr val="E7F2D8"/>
              </a:highlight>
              <a:latin typeface="Galano Grotesque SemiBold" panose="00000700000000000000" pitchFamily="50"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In Compose, screens are recomposed when a state change occurs. You can change screens using simple conditionals to respond to changes in states. </a:t>
            </a:r>
            <a:endParaRPr lang="en-US" sz="1800" dirty="0">
              <a:effectLst/>
              <a:highlight>
                <a:srgbClr val="E7F2D8"/>
              </a:highlight>
              <a:latin typeface="Galano Grotesque" panose="00000500000000000000" pitchFamily="50" charset="0"/>
              <a:ea typeface="Arial" panose="020B0604020202020204" pitchFamily="34" charset="0"/>
            </a:endParaRPr>
          </a:p>
        </p:txBody>
      </p:sp>
      <p:pic>
        <p:nvPicPr>
          <p:cNvPr id="2" name="image16.png">
            <a:extLst>
              <a:ext uri="{FF2B5EF4-FFF2-40B4-BE49-F238E27FC236}">
                <a16:creationId xmlns:a16="http://schemas.microsoft.com/office/drawing/2014/main" id="{95A3AF3C-7FD2-D981-DAA1-9EA39F0ABDE3}"/>
              </a:ext>
            </a:extLst>
          </p:cNvPr>
          <p:cNvPicPr/>
          <p:nvPr/>
        </p:nvPicPr>
        <p:blipFill>
          <a:blip r:embed="rId8"/>
          <a:srcRect/>
          <a:stretch>
            <a:fillRect/>
          </a:stretch>
        </p:blipFill>
        <p:spPr>
          <a:xfrm>
            <a:off x="6749855" y="1483020"/>
            <a:ext cx="4857837" cy="4446065"/>
          </a:xfrm>
          <a:prstGeom prst="rect">
            <a:avLst/>
          </a:prstGeom>
          <a:ln/>
        </p:spPr>
      </p:pic>
      <p:sp>
        <p:nvSpPr>
          <p:cNvPr id="7" name="Rectangle: Rounded Corners 6">
            <a:extLst>
              <a:ext uri="{FF2B5EF4-FFF2-40B4-BE49-F238E27FC236}">
                <a16:creationId xmlns:a16="http://schemas.microsoft.com/office/drawing/2014/main" id="{A210A98E-B804-3D8E-EBF0-3D0DFC2A06A7}"/>
              </a:ext>
            </a:extLst>
          </p:cNvPr>
          <p:cNvSpPr/>
          <p:nvPr/>
        </p:nvSpPr>
        <p:spPr>
          <a:xfrm rot="5400000">
            <a:off x="12569501" y="2411240"/>
            <a:ext cx="4700705" cy="2218581"/>
          </a:xfrm>
          <a:prstGeom prst="roundRect">
            <a:avLst>
              <a:gd name="adj" fmla="val 49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7A2F194-A002-0F83-9B1D-306EB831D0E9}"/>
              </a:ext>
            </a:extLst>
          </p:cNvPr>
          <p:cNvSpPr/>
          <p:nvPr/>
        </p:nvSpPr>
        <p:spPr>
          <a:xfrm rot="5400000">
            <a:off x="12757112" y="2489579"/>
            <a:ext cx="4325482" cy="2061902"/>
          </a:xfrm>
          <a:prstGeom prst="roundRect">
            <a:avLst>
              <a:gd name="adj" fmla="val 307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F3C820B-D81F-63F4-4214-0501E34153A6}"/>
              </a:ext>
            </a:extLst>
          </p:cNvPr>
          <p:cNvGrpSpPr/>
          <p:nvPr/>
        </p:nvGrpSpPr>
        <p:grpSpPr>
          <a:xfrm rot="5400000">
            <a:off x="14887278" y="955889"/>
            <a:ext cx="65151" cy="620956"/>
            <a:chOff x="7410879" y="3262133"/>
            <a:chExt cx="65151" cy="620956"/>
          </a:xfrm>
        </p:grpSpPr>
        <p:sp>
          <p:nvSpPr>
            <p:cNvPr id="14" name="Oval 13">
              <a:extLst>
                <a:ext uri="{FF2B5EF4-FFF2-40B4-BE49-F238E27FC236}">
                  <a16:creationId xmlns:a16="http://schemas.microsoft.com/office/drawing/2014/main" id="{B367302D-857A-A3C2-ECEE-7E858D4E1FE8}"/>
                </a:ext>
              </a:extLst>
            </p:cNvPr>
            <p:cNvSpPr/>
            <p:nvPr/>
          </p:nvSpPr>
          <p:spPr>
            <a:xfrm>
              <a:off x="7410879" y="3817938"/>
              <a:ext cx="65151" cy="6515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333449C-866F-D87A-7007-45DC5FCA7FF5}"/>
                </a:ext>
              </a:extLst>
            </p:cNvPr>
            <p:cNvSpPr/>
            <p:nvPr/>
          </p:nvSpPr>
          <p:spPr>
            <a:xfrm>
              <a:off x="7429738" y="3380710"/>
              <a:ext cx="27432" cy="366712"/>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6B5EC9C-6124-5793-88D9-5775488603B8}"/>
                </a:ext>
              </a:extLst>
            </p:cNvPr>
            <p:cNvSpPr/>
            <p:nvPr/>
          </p:nvSpPr>
          <p:spPr>
            <a:xfrm>
              <a:off x="7419424" y="3262133"/>
              <a:ext cx="48061" cy="4806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5965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12" name="TextBox 11">
            <a:extLst>
              <a:ext uri="{FF2B5EF4-FFF2-40B4-BE49-F238E27FC236}">
                <a16:creationId xmlns:a16="http://schemas.microsoft.com/office/drawing/2014/main" id="{23B6C104-A8E6-EDA1-8B13-DEFFE45ADA3F}"/>
              </a:ext>
            </a:extLst>
          </p:cNvPr>
          <p:cNvSpPr txBox="1"/>
          <p:nvPr/>
        </p:nvSpPr>
        <p:spPr>
          <a:xfrm>
            <a:off x="584309" y="1880913"/>
            <a:ext cx="5511692" cy="3366306"/>
          </a:xfrm>
          <a:prstGeom prst="rect">
            <a:avLst/>
          </a:prstGeom>
          <a:noFill/>
        </p:spPr>
        <p:txBody>
          <a:bodyPr wrap="square">
            <a:spAutoFit/>
          </a:bodyPr>
          <a:lstStyle/>
          <a:p>
            <a:pPr marL="0" marR="0" algn="just">
              <a:lnSpc>
                <a:spcPct val="150000"/>
              </a:lnSpc>
              <a:spcBef>
                <a:spcPts val="1800"/>
              </a:spcBef>
              <a:spcAft>
                <a:spcPts val="600"/>
              </a:spcAft>
            </a:pPr>
            <a:r>
              <a:rPr lang="en-GB" sz="3200" b="1" dirty="0">
                <a:solidFill>
                  <a:srgbClr val="3A7CF1"/>
                </a:solidFill>
                <a:effectLst/>
                <a:highlight>
                  <a:srgbClr val="E7F2D8"/>
                </a:highlight>
                <a:latin typeface="Galano Grotesque SemiBold" panose="00000700000000000000" pitchFamily="50" charset="0"/>
              </a:rPr>
              <a:t>Design for large screens</a:t>
            </a:r>
            <a:endParaRPr lang="en-US" sz="3200" b="1" dirty="0">
              <a:solidFill>
                <a:srgbClr val="3A7CF1"/>
              </a:solidFill>
              <a:effectLst/>
              <a:highlight>
                <a:srgbClr val="E7F2D8"/>
              </a:highlight>
              <a:latin typeface="Galano Grotesque SemiBold" panose="00000700000000000000" pitchFamily="50"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When designing for large screens, such as tablets and foldables, you have to consider user ergonomics and the proximity of the users' fingers to the screen. For large screens, having critical interactive elements in the middle of the screen can make them hard to reach.</a:t>
            </a:r>
            <a:endParaRPr lang="en-US" sz="1800" dirty="0">
              <a:effectLst/>
              <a:highlight>
                <a:srgbClr val="E7F2D8"/>
              </a:highlight>
              <a:latin typeface="Galano Grotesque" panose="00000500000000000000" pitchFamily="50" charset="0"/>
              <a:ea typeface="Arial" panose="020B0604020202020204" pitchFamily="34" charset="0"/>
            </a:endParaRPr>
          </a:p>
        </p:txBody>
      </p:sp>
      <p:sp>
        <p:nvSpPr>
          <p:cNvPr id="20" name="Rectangle: Rounded Corners 19">
            <a:extLst>
              <a:ext uri="{FF2B5EF4-FFF2-40B4-BE49-F238E27FC236}">
                <a16:creationId xmlns:a16="http://schemas.microsoft.com/office/drawing/2014/main" id="{38BF5C00-6204-B2F6-5A17-C0AFAC9BC898}"/>
              </a:ext>
            </a:extLst>
          </p:cNvPr>
          <p:cNvSpPr/>
          <p:nvPr/>
        </p:nvSpPr>
        <p:spPr>
          <a:xfrm rot="5400000">
            <a:off x="8061001" y="2411240"/>
            <a:ext cx="4700705" cy="2218581"/>
          </a:xfrm>
          <a:prstGeom prst="roundRect">
            <a:avLst>
              <a:gd name="adj" fmla="val 49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9435137-BA26-87EA-D797-E27F993476EC}"/>
              </a:ext>
            </a:extLst>
          </p:cNvPr>
          <p:cNvSpPr/>
          <p:nvPr/>
        </p:nvSpPr>
        <p:spPr>
          <a:xfrm rot="5400000">
            <a:off x="8248612" y="2489579"/>
            <a:ext cx="4325482" cy="2061902"/>
          </a:xfrm>
          <a:prstGeom prst="roundRect">
            <a:avLst>
              <a:gd name="adj" fmla="val 307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CD55686-7016-20DE-F353-051419B418F5}"/>
              </a:ext>
            </a:extLst>
          </p:cNvPr>
          <p:cNvGrpSpPr/>
          <p:nvPr/>
        </p:nvGrpSpPr>
        <p:grpSpPr>
          <a:xfrm rot="5400000">
            <a:off x="10378777" y="955888"/>
            <a:ext cx="65151" cy="620956"/>
            <a:chOff x="7410879" y="3262133"/>
            <a:chExt cx="65151" cy="620956"/>
          </a:xfrm>
        </p:grpSpPr>
        <p:sp>
          <p:nvSpPr>
            <p:cNvPr id="24" name="Oval 23">
              <a:extLst>
                <a:ext uri="{FF2B5EF4-FFF2-40B4-BE49-F238E27FC236}">
                  <a16:creationId xmlns:a16="http://schemas.microsoft.com/office/drawing/2014/main" id="{5ADB9CBA-ABB7-E01D-C5AB-E2440A4E039E}"/>
                </a:ext>
              </a:extLst>
            </p:cNvPr>
            <p:cNvSpPr/>
            <p:nvPr/>
          </p:nvSpPr>
          <p:spPr>
            <a:xfrm>
              <a:off x="7410879" y="3817938"/>
              <a:ext cx="65151" cy="6515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F5AAF99-4688-DEDC-0611-4E0745DBB481}"/>
                </a:ext>
              </a:extLst>
            </p:cNvPr>
            <p:cNvSpPr/>
            <p:nvPr/>
          </p:nvSpPr>
          <p:spPr>
            <a:xfrm>
              <a:off x="7429738" y="3380710"/>
              <a:ext cx="27432" cy="366712"/>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765CE42-705D-7939-520C-C1DE9E48CC79}"/>
                </a:ext>
              </a:extLst>
            </p:cNvPr>
            <p:cNvSpPr/>
            <p:nvPr/>
          </p:nvSpPr>
          <p:spPr>
            <a:xfrm>
              <a:off x="7419424" y="3262133"/>
              <a:ext cx="48061" cy="4806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63839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12" name="TextBox 11">
            <a:extLst>
              <a:ext uri="{FF2B5EF4-FFF2-40B4-BE49-F238E27FC236}">
                <a16:creationId xmlns:a16="http://schemas.microsoft.com/office/drawing/2014/main" id="{23B6C104-A8E6-EDA1-8B13-DEFFE45ADA3F}"/>
              </a:ext>
            </a:extLst>
          </p:cNvPr>
          <p:cNvSpPr txBox="1"/>
          <p:nvPr/>
        </p:nvSpPr>
        <p:spPr>
          <a:xfrm>
            <a:off x="584309" y="1880913"/>
            <a:ext cx="5511692" cy="3366306"/>
          </a:xfrm>
          <a:prstGeom prst="rect">
            <a:avLst/>
          </a:prstGeom>
          <a:noFill/>
        </p:spPr>
        <p:txBody>
          <a:bodyPr wrap="square">
            <a:spAutoFit/>
          </a:bodyPr>
          <a:lstStyle/>
          <a:p>
            <a:pPr marL="0" marR="0" algn="just">
              <a:lnSpc>
                <a:spcPct val="150000"/>
              </a:lnSpc>
              <a:spcBef>
                <a:spcPts val="1800"/>
              </a:spcBef>
              <a:spcAft>
                <a:spcPts val="600"/>
              </a:spcAft>
            </a:pPr>
            <a:r>
              <a:rPr lang="en-GB" sz="3200" b="1" dirty="0">
                <a:solidFill>
                  <a:srgbClr val="3A7CF1"/>
                </a:solidFill>
                <a:effectLst/>
                <a:highlight>
                  <a:srgbClr val="E7F2D8"/>
                </a:highlight>
                <a:latin typeface="Galano Grotesque SemiBold" panose="00000700000000000000" pitchFamily="50" charset="0"/>
              </a:rPr>
              <a:t>Design for large screens</a:t>
            </a:r>
            <a:endParaRPr lang="en-US" sz="3200" b="1" dirty="0">
              <a:solidFill>
                <a:srgbClr val="3A7CF1"/>
              </a:solidFill>
              <a:effectLst/>
              <a:highlight>
                <a:srgbClr val="E7F2D8"/>
              </a:highlight>
              <a:latin typeface="Galano Grotesque SemiBold" panose="00000700000000000000" pitchFamily="50"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When designing for large screens, such as tablets and foldables, you have to consider user ergonomics and the proximity of the users' fingers to the screen. For large screens, having critical interactive elements in the middle of the screen can make them hard to reach.</a:t>
            </a:r>
            <a:endParaRPr lang="en-US" sz="1800" dirty="0">
              <a:effectLst/>
              <a:highlight>
                <a:srgbClr val="E7F2D8"/>
              </a:highlight>
              <a:latin typeface="Galano Grotesque" panose="00000500000000000000" pitchFamily="50" charset="0"/>
              <a:ea typeface="Arial" panose="020B0604020202020204" pitchFamily="34" charset="0"/>
            </a:endParaRPr>
          </a:p>
        </p:txBody>
      </p:sp>
      <p:sp>
        <p:nvSpPr>
          <p:cNvPr id="2" name="Rectangle: Rounded Corners 1">
            <a:extLst>
              <a:ext uri="{FF2B5EF4-FFF2-40B4-BE49-F238E27FC236}">
                <a16:creationId xmlns:a16="http://schemas.microsoft.com/office/drawing/2014/main" id="{8183CE9F-9FF9-AFBA-D3B3-E2A9F0CEA28E}"/>
              </a:ext>
            </a:extLst>
          </p:cNvPr>
          <p:cNvSpPr/>
          <p:nvPr/>
        </p:nvSpPr>
        <p:spPr>
          <a:xfrm>
            <a:off x="7053608" y="3028637"/>
            <a:ext cx="4700705" cy="2218581"/>
          </a:xfrm>
          <a:prstGeom prst="roundRect">
            <a:avLst>
              <a:gd name="adj" fmla="val 49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D6454E1-39AD-8EC0-E7D5-875F41C7DCD1}"/>
              </a:ext>
            </a:extLst>
          </p:cNvPr>
          <p:cNvSpPr/>
          <p:nvPr/>
        </p:nvSpPr>
        <p:spPr>
          <a:xfrm>
            <a:off x="7241220" y="3106977"/>
            <a:ext cx="4325482" cy="2061902"/>
          </a:xfrm>
          <a:prstGeom prst="roundRect">
            <a:avLst>
              <a:gd name="adj" fmla="val 307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9122E64-571D-9386-C837-B2AE4E9F568D}"/>
              </a:ext>
            </a:extLst>
          </p:cNvPr>
          <p:cNvGrpSpPr/>
          <p:nvPr/>
        </p:nvGrpSpPr>
        <p:grpSpPr>
          <a:xfrm>
            <a:off x="7118014" y="3827450"/>
            <a:ext cx="65151" cy="620956"/>
            <a:chOff x="7410879" y="3262133"/>
            <a:chExt cx="65151" cy="620956"/>
          </a:xfrm>
        </p:grpSpPr>
        <p:sp>
          <p:nvSpPr>
            <p:cNvPr id="11" name="Oval 10">
              <a:extLst>
                <a:ext uri="{FF2B5EF4-FFF2-40B4-BE49-F238E27FC236}">
                  <a16:creationId xmlns:a16="http://schemas.microsoft.com/office/drawing/2014/main" id="{6C44FB0B-0B7F-C1BF-D817-DA06FEDF3FF2}"/>
                </a:ext>
              </a:extLst>
            </p:cNvPr>
            <p:cNvSpPr/>
            <p:nvPr/>
          </p:nvSpPr>
          <p:spPr>
            <a:xfrm>
              <a:off x="7410879" y="3817938"/>
              <a:ext cx="65151" cy="6515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F287F9E-4D66-34BE-FF42-F0E43048DE33}"/>
                </a:ext>
              </a:extLst>
            </p:cNvPr>
            <p:cNvSpPr/>
            <p:nvPr/>
          </p:nvSpPr>
          <p:spPr>
            <a:xfrm>
              <a:off x="7429738" y="3380710"/>
              <a:ext cx="27432" cy="366712"/>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B8D1A2-C352-B1AC-3112-F7705B49557E}"/>
                </a:ext>
              </a:extLst>
            </p:cNvPr>
            <p:cNvSpPr/>
            <p:nvPr/>
          </p:nvSpPr>
          <p:spPr>
            <a:xfrm>
              <a:off x="7419424" y="3262133"/>
              <a:ext cx="48061" cy="4806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9701347"/>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12" name="TextBox 11">
            <a:extLst>
              <a:ext uri="{FF2B5EF4-FFF2-40B4-BE49-F238E27FC236}">
                <a16:creationId xmlns:a16="http://schemas.microsoft.com/office/drawing/2014/main" id="{23B6C104-A8E6-EDA1-8B13-DEFFE45ADA3F}"/>
              </a:ext>
            </a:extLst>
          </p:cNvPr>
          <p:cNvSpPr txBox="1"/>
          <p:nvPr/>
        </p:nvSpPr>
        <p:spPr>
          <a:xfrm>
            <a:off x="584309" y="1880913"/>
            <a:ext cx="5511692" cy="3366306"/>
          </a:xfrm>
          <a:prstGeom prst="rect">
            <a:avLst/>
          </a:prstGeom>
          <a:noFill/>
        </p:spPr>
        <p:txBody>
          <a:bodyPr wrap="square">
            <a:spAutoFit/>
          </a:bodyPr>
          <a:lstStyle/>
          <a:p>
            <a:pPr marL="0" marR="0" algn="just">
              <a:lnSpc>
                <a:spcPct val="150000"/>
              </a:lnSpc>
              <a:spcBef>
                <a:spcPts val="1800"/>
              </a:spcBef>
              <a:spcAft>
                <a:spcPts val="600"/>
              </a:spcAft>
            </a:pPr>
            <a:r>
              <a:rPr lang="en-GB" sz="3200" b="1" dirty="0">
                <a:solidFill>
                  <a:srgbClr val="3A7CF1"/>
                </a:solidFill>
                <a:effectLst/>
                <a:highlight>
                  <a:srgbClr val="E7F2D8"/>
                </a:highlight>
                <a:latin typeface="Galano Grotesque SemiBold" panose="00000700000000000000" pitchFamily="50" charset="0"/>
              </a:rPr>
              <a:t>Design for large screens</a:t>
            </a:r>
            <a:endParaRPr lang="en-US" sz="3200" b="1" dirty="0">
              <a:solidFill>
                <a:srgbClr val="3A7CF1"/>
              </a:solidFill>
              <a:effectLst/>
              <a:highlight>
                <a:srgbClr val="E7F2D8"/>
              </a:highlight>
              <a:latin typeface="Galano Grotesque SemiBold" panose="00000700000000000000" pitchFamily="50" charset="0"/>
            </a:endParaRPr>
          </a:p>
          <a:p>
            <a:pPr marL="0" marR="0" algn="just">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When designing for large screens, such as tablets and foldables, you have to consider user ergonomics and the proximity of the users' fingers to the screen. For large screens, having critical interactive elements in the middle of the screen can make them hard to reach.</a:t>
            </a:r>
            <a:endParaRPr lang="en-US" sz="1800" dirty="0">
              <a:effectLst/>
              <a:highlight>
                <a:srgbClr val="E7F2D8"/>
              </a:highlight>
              <a:latin typeface="Galano Grotesque" panose="00000500000000000000" pitchFamily="50" charset="0"/>
              <a:ea typeface="Arial" panose="020B0604020202020204" pitchFamily="34" charset="0"/>
            </a:endParaRPr>
          </a:p>
        </p:txBody>
      </p:sp>
      <p:sp>
        <p:nvSpPr>
          <p:cNvPr id="4" name="Rectangle: Rounded Corners 3">
            <a:extLst>
              <a:ext uri="{FF2B5EF4-FFF2-40B4-BE49-F238E27FC236}">
                <a16:creationId xmlns:a16="http://schemas.microsoft.com/office/drawing/2014/main" id="{28547325-DCFC-1A87-92CF-B9E2AA851957}"/>
              </a:ext>
            </a:extLst>
          </p:cNvPr>
          <p:cNvSpPr/>
          <p:nvPr/>
        </p:nvSpPr>
        <p:spPr>
          <a:xfrm>
            <a:off x="6906986" y="1745847"/>
            <a:ext cx="5727700" cy="3636438"/>
          </a:xfrm>
          <a:prstGeom prst="roundRect">
            <a:avLst>
              <a:gd name="adj" fmla="val 49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56113AA-9794-F787-0FC2-E547570C2787}"/>
              </a:ext>
            </a:extLst>
          </p:cNvPr>
          <p:cNvSpPr/>
          <p:nvPr/>
        </p:nvSpPr>
        <p:spPr>
          <a:xfrm>
            <a:off x="7135586" y="1874252"/>
            <a:ext cx="5270500" cy="3379628"/>
          </a:xfrm>
          <a:prstGeom prst="roundRect">
            <a:avLst>
              <a:gd name="adj" fmla="val 307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477BB60-34C8-D138-24E1-E6250AB3C224}"/>
              </a:ext>
            </a:extLst>
          </p:cNvPr>
          <p:cNvGrpSpPr/>
          <p:nvPr/>
        </p:nvGrpSpPr>
        <p:grpSpPr>
          <a:xfrm>
            <a:off x="6993474" y="3253588"/>
            <a:ext cx="65151" cy="620956"/>
            <a:chOff x="7410879" y="3262133"/>
            <a:chExt cx="65151" cy="620956"/>
          </a:xfrm>
        </p:grpSpPr>
        <p:sp>
          <p:nvSpPr>
            <p:cNvPr id="7" name="Oval 6">
              <a:extLst>
                <a:ext uri="{FF2B5EF4-FFF2-40B4-BE49-F238E27FC236}">
                  <a16:creationId xmlns:a16="http://schemas.microsoft.com/office/drawing/2014/main" id="{5762C517-105E-3061-0C21-D368583764C5}"/>
                </a:ext>
              </a:extLst>
            </p:cNvPr>
            <p:cNvSpPr/>
            <p:nvPr/>
          </p:nvSpPr>
          <p:spPr>
            <a:xfrm>
              <a:off x="7410879" y="3817938"/>
              <a:ext cx="65151" cy="6515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E4D5584-038C-50A8-DABA-8A3ECD9A4957}"/>
                </a:ext>
              </a:extLst>
            </p:cNvPr>
            <p:cNvSpPr/>
            <p:nvPr/>
          </p:nvSpPr>
          <p:spPr>
            <a:xfrm>
              <a:off x="7429738" y="3380710"/>
              <a:ext cx="27432" cy="366712"/>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CA367F7-D305-5AB1-5434-44A32E447F74}"/>
                </a:ext>
              </a:extLst>
            </p:cNvPr>
            <p:cNvSpPr/>
            <p:nvPr/>
          </p:nvSpPr>
          <p:spPr>
            <a:xfrm>
              <a:off x="7419424" y="3262133"/>
              <a:ext cx="48061" cy="4806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31835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2" name="Rectangle: Rounded Corners 1">
            <a:extLst>
              <a:ext uri="{FF2B5EF4-FFF2-40B4-BE49-F238E27FC236}">
                <a16:creationId xmlns:a16="http://schemas.microsoft.com/office/drawing/2014/main" id="{6A6F28E8-70BC-DB57-6C52-69D0991430AC}"/>
              </a:ext>
            </a:extLst>
          </p:cNvPr>
          <p:cNvSpPr/>
          <p:nvPr/>
        </p:nvSpPr>
        <p:spPr>
          <a:xfrm>
            <a:off x="12418786" y="1745847"/>
            <a:ext cx="5727700" cy="3636438"/>
          </a:xfrm>
          <a:prstGeom prst="roundRect">
            <a:avLst>
              <a:gd name="adj" fmla="val 49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AD9B654-6994-2FD2-2EFA-BBD6D71DD05A}"/>
              </a:ext>
            </a:extLst>
          </p:cNvPr>
          <p:cNvSpPr/>
          <p:nvPr/>
        </p:nvSpPr>
        <p:spPr>
          <a:xfrm>
            <a:off x="12647386" y="1874252"/>
            <a:ext cx="5270500" cy="3379628"/>
          </a:xfrm>
          <a:prstGeom prst="roundRect">
            <a:avLst>
              <a:gd name="adj" fmla="val 307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AB472EB-9437-E3C9-D0AB-3167AE4F83E3}"/>
              </a:ext>
            </a:extLst>
          </p:cNvPr>
          <p:cNvGrpSpPr/>
          <p:nvPr/>
        </p:nvGrpSpPr>
        <p:grpSpPr>
          <a:xfrm>
            <a:off x="12505274" y="3253588"/>
            <a:ext cx="65151" cy="620956"/>
            <a:chOff x="7410879" y="3262133"/>
            <a:chExt cx="65151" cy="620956"/>
          </a:xfrm>
        </p:grpSpPr>
        <p:sp>
          <p:nvSpPr>
            <p:cNvPr id="19" name="Oval 18">
              <a:extLst>
                <a:ext uri="{FF2B5EF4-FFF2-40B4-BE49-F238E27FC236}">
                  <a16:creationId xmlns:a16="http://schemas.microsoft.com/office/drawing/2014/main" id="{F3B7BBE8-D003-B31A-3BBF-F5376B7602F7}"/>
                </a:ext>
              </a:extLst>
            </p:cNvPr>
            <p:cNvSpPr/>
            <p:nvPr/>
          </p:nvSpPr>
          <p:spPr>
            <a:xfrm>
              <a:off x="7410879" y="3817938"/>
              <a:ext cx="65151" cy="6515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C88377F-4F29-28A1-61CC-60407D797C40}"/>
                </a:ext>
              </a:extLst>
            </p:cNvPr>
            <p:cNvSpPr/>
            <p:nvPr/>
          </p:nvSpPr>
          <p:spPr>
            <a:xfrm>
              <a:off x="7429738" y="3380710"/>
              <a:ext cx="27432" cy="366712"/>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51FBAD-F8A5-E956-21AF-0648C84C6EC1}"/>
                </a:ext>
              </a:extLst>
            </p:cNvPr>
            <p:cNvSpPr/>
            <p:nvPr/>
          </p:nvSpPr>
          <p:spPr>
            <a:xfrm>
              <a:off x="7419424" y="3262133"/>
              <a:ext cx="48061" cy="4806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4965F9CE-1F7F-2A24-7482-8331D64949C1}"/>
              </a:ext>
            </a:extLst>
          </p:cNvPr>
          <p:cNvSpPr txBox="1"/>
          <p:nvPr/>
        </p:nvSpPr>
        <p:spPr>
          <a:xfrm>
            <a:off x="584308" y="2149980"/>
            <a:ext cx="7543692" cy="3177793"/>
          </a:xfrm>
          <a:prstGeom prst="rect">
            <a:avLst/>
          </a:prstGeom>
          <a:noFill/>
        </p:spPr>
        <p:txBody>
          <a:bodyPr wrap="square">
            <a:spAutoFit/>
          </a:bodyPr>
          <a:lstStyle/>
          <a:p>
            <a:pPr marL="0" marR="0" algn="just">
              <a:lnSpc>
                <a:spcPct val="150000"/>
              </a:lnSpc>
              <a:spcBef>
                <a:spcPts val="1800"/>
              </a:spcBef>
              <a:spcAft>
                <a:spcPts val="600"/>
              </a:spcAft>
            </a:pPr>
            <a:r>
              <a:rPr lang="en-GB" sz="3200" dirty="0">
                <a:solidFill>
                  <a:srgbClr val="3A7CF1"/>
                </a:solidFill>
                <a:effectLst/>
                <a:highlight>
                  <a:srgbClr val="E7F2D8"/>
                </a:highlight>
                <a:latin typeface="Galano Grotesque SemiBold" panose="00000700000000000000" pitchFamily="50" charset="0"/>
              </a:rPr>
              <a:t>What are breakpoints?</a:t>
            </a:r>
            <a:endParaRPr lang="en-US" sz="3200" dirty="0">
              <a:solidFill>
                <a:srgbClr val="3A7CF1"/>
              </a:solidFill>
              <a:effectLst/>
              <a:highlight>
                <a:srgbClr val="E7F2D8"/>
              </a:highlight>
              <a:latin typeface="Galano Grotesque SemiBold" panose="00000700000000000000" pitchFamily="50" charset="0"/>
            </a:endParaRPr>
          </a:p>
          <a:p>
            <a:pPr marL="0" marR="0" algn="just">
              <a:lnSpc>
                <a:spcPct val="150000"/>
              </a:lnSpc>
              <a:spcBef>
                <a:spcPts val="0"/>
              </a:spcBef>
              <a:spcAft>
                <a:spcPts val="0"/>
              </a:spcAft>
            </a:pPr>
            <a:r>
              <a:rPr lang="en-GB" sz="2000" dirty="0">
                <a:effectLst/>
                <a:highlight>
                  <a:srgbClr val="E7F2D8"/>
                </a:highlight>
                <a:latin typeface="Galano Grotesque" panose="00000500000000000000" pitchFamily="50" charset="0"/>
                <a:ea typeface="Arial" panose="020B0604020202020204" pitchFamily="34" charset="0"/>
              </a:rPr>
              <a:t>To create an adaptive app, you need the layout to change based on screen size. The measurement point where a layout changes is known as a breakpoint. Material Design created an opinionated breakpoint range that covers most Android screens. </a:t>
            </a:r>
            <a:endParaRPr lang="en-US" sz="2000" dirty="0">
              <a:effectLst/>
              <a:highlight>
                <a:srgbClr val="E7F2D8"/>
              </a:highlight>
              <a:latin typeface="Galano Grotesque" panose="00000500000000000000" pitchFamily="50" charset="0"/>
              <a:ea typeface="Arial" panose="020B0604020202020204" pitchFamily="34" charset="0"/>
            </a:endParaRPr>
          </a:p>
        </p:txBody>
      </p:sp>
    </p:spTree>
    <p:extLst>
      <p:ext uri="{BB962C8B-B14F-4D97-AF65-F5344CB8AC3E}">
        <p14:creationId xmlns:p14="http://schemas.microsoft.com/office/powerpoint/2010/main" val="1136562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4" name="image14.png">
            <a:extLst>
              <a:ext uri="{FF2B5EF4-FFF2-40B4-BE49-F238E27FC236}">
                <a16:creationId xmlns:a16="http://schemas.microsoft.com/office/drawing/2014/main" id="{A534F969-B5C8-42AD-F0C5-D11A549115FD}"/>
              </a:ext>
            </a:extLst>
          </p:cNvPr>
          <p:cNvPicPr/>
          <p:nvPr/>
        </p:nvPicPr>
        <p:blipFill>
          <a:blip r:embed="rId8"/>
          <a:srcRect/>
          <a:stretch>
            <a:fillRect/>
          </a:stretch>
        </p:blipFill>
        <p:spPr>
          <a:xfrm>
            <a:off x="705077" y="1963726"/>
            <a:ext cx="9549603" cy="3636438"/>
          </a:xfrm>
          <a:prstGeom prst="rect">
            <a:avLst/>
          </a:prstGeom>
          <a:ln/>
        </p:spPr>
      </p:pic>
    </p:spTree>
    <p:extLst>
      <p:ext uri="{BB962C8B-B14F-4D97-AF65-F5344CB8AC3E}">
        <p14:creationId xmlns:p14="http://schemas.microsoft.com/office/powerpoint/2010/main" val="1460169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649718"/>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7" name="TextBox 6">
            <a:extLst>
              <a:ext uri="{FF2B5EF4-FFF2-40B4-BE49-F238E27FC236}">
                <a16:creationId xmlns:a16="http://schemas.microsoft.com/office/drawing/2014/main" id="{DCC9CD19-5812-E47B-591B-1B82B7B91D1B}"/>
              </a:ext>
            </a:extLst>
          </p:cNvPr>
          <p:cNvSpPr txBox="1"/>
          <p:nvPr/>
        </p:nvSpPr>
        <p:spPr>
          <a:xfrm>
            <a:off x="584308" y="2242636"/>
            <a:ext cx="9071428" cy="2858475"/>
          </a:xfrm>
          <a:prstGeom prst="rect">
            <a:avLst/>
          </a:prstGeom>
          <a:noFill/>
        </p:spPr>
        <p:txBody>
          <a:bodyPr wrap="square">
            <a:spAutoFit/>
          </a:bodyPr>
          <a:lstStyle/>
          <a:p>
            <a:pPr marL="0" marR="0">
              <a:lnSpc>
                <a:spcPct val="150000"/>
              </a:lnSpc>
              <a:spcBef>
                <a:spcPts val="1800"/>
              </a:spcBef>
              <a:spcAft>
                <a:spcPts val="600"/>
              </a:spcAft>
            </a:pPr>
            <a:r>
              <a:rPr lang="en-GB" sz="2800" b="1" dirty="0">
                <a:solidFill>
                  <a:srgbClr val="3A7CF1"/>
                </a:solidFill>
                <a:effectLst/>
                <a:highlight>
                  <a:srgbClr val="E7F2D8"/>
                </a:highlight>
                <a:latin typeface="Galano Grotesque SemiBold" panose="00000700000000000000" pitchFamily="50" charset="0"/>
              </a:rPr>
              <a:t>Use Window Size Classes</a:t>
            </a:r>
            <a:endParaRPr lang="en-US" sz="2800" b="1" dirty="0">
              <a:solidFill>
                <a:srgbClr val="3A7CF1"/>
              </a:solidFill>
              <a:effectLst/>
              <a:highlight>
                <a:srgbClr val="E7F2D8"/>
              </a:highlight>
              <a:latin typeface="Galano Grotesque SemiBold" panose="00000700000000000000" pitchFamily="50" charset="0"/>
            </a:endParaRPr>
          </a:p>
          <a:p>
            <a:pPr marL="0" marR="0">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The </a:t>
            </a:r>
            <a:r>
              <a:rPr lang="en-GB" sz="1800" dirty="0" err="1">
                <a:effectLst/>
                <a:highlight>
                  <a:srgbClr val="E7F2D8"/>
                </a:highlight>
                <a:latin typeface="Galano Grotesque" panose="00000500000000000000" pitchFamily="50" charset="0"/>
                <a:ea typeface="Arial" panose="020B0604020202020204" pitchFamily="34" charset="0"/>
              </a:rPr>
              <a:t>WindowSizeClass</a:t>
            </a:r>
            <a:r>
              <a:rPr lang="en-GB" sz="1800" dirty="0">
                <a:effectLst/>
                <a:highlight>
                  <a:srgbClr val="E7F2D8"/>
                </a:highlight>
                <a:latin typeface="Galano Grotesque" panose="00000500000000000000" pitchFamily="50" charset="0"/>
                <a:ea typeface="Arial" panose="020B0604020202020204" pitchFamily="34" charset="0"/>
              </a:rPr>
              <a:t> API introduced for Compose makes the implementation of Material Design breakpoints simpler.</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 </a:t>
            </a:r>
            <a:endParaRPr lang="en-US" sz="1800" dirty="0">
              <a:effectLst/>
              <a:highlight>
                <a:srgbClr val="E7F2D8"/>
              </a:highlight>
              <a:latin typeface="Galano Grotesque" panose="00000500000000000000" pitchFamily="50" charset="0"/>
              <a:ea typeface="Arial" panose="020B0604020202020204" pitchFamily="34" charset="0"/>
            </a:endParaRPr>
          </a:p>
          <a:p>
            <a:pPr marL="0" marR="0">
              <a:lnSpc>
                <a:spcPct val="150000"/>
              </a:lnSpc>
              <a:spcBef>
                <a:spcPts val="0"/>
              </a:spcBef>
              <a:spcAft>
                <a:spcPts val="0"/>
              </a:spcAft>
            </a:pPr>
            <a:r>
              <a:rPr lang="en-GB" sz="1800" dirty="0">
                <a:effectLst/>
                <a:highlight>
                  <a:srgbClr val="E7F2D8"/>
                </a:highlight>
                <a:latin typeface="Galano Grotesque" panose="00000500000000000000" pitchFamily="50" charset="0"/>
                <a:ea typeface="Arial" panose="020B0604020202020204" pitchFamily="34" charset="0"/>
              </a:rPr>
              <a:t>Window Size Classes introduces three categories of sizes: Compact, Medium, and Expanded, for both width and height.</a:t>
            </a:r>
            <a:endParaRPr lang="en-US" sz="1800" dirty="0">
              <a:effectLst/>
              <a:highlight>
                <a:srgbClr val="E7F2D8"/>
              </a:highlight>
              <a:latin typeface="Galano Grotesque" panose="00000500000000000000" pitchFamily="50" charset="0"/>
              <a:ea typeface="Arial" panose="020B0604020202020204" pitchFamily="34" charset="0"/>
            </a:endParaRPr>
          </a:p>
        </p:txBody>
      </p:sp>
    </p:spTree>
    <p:extLst>
      <p:ext uri="{BB962C8B-B14F-4D97-AF65-F5344CB8AC3E}">
        <p14:creationId xmlns:p14="http://schemas.microsoft.com/office/powerpoint/2010/main" val="1645267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2" name="image10.png">
            <a:extLst>
              <a:ext uri="{FF2B5EF4-FFF2-40B4-BE49-F238E27FC236}">
                <a16:creationId xmlns:a16="http://schemas.microsoft.com/office/drawing/2014/main" id="{3F059770-5217-CAB5-0C1A-2C3A21C6CD92}"/>
              </a:ext>
            </a:extLst>
          </p:cNvPr>
          <p:cNvPicPr/>
          <p:nvPr/>
        </p:nvPicPr>
        <p:blipFill>
          <a:blip r:embed="rId8"/>
          <a:srcRect/>
          <a:stretch>
            <a:fillRect/>
          </a:stretch>
        </p:blipFill>
        <p:spPr>
          <a:xfrm>
            <a:off x="690563" y="1428063"/>
            <a:ext cx="9075738" cy="4666085"/>
          </a:xfrm>
          <a:prstGeom prst="rect">
            <a:avLst/>
          </a:prstGeom>
          <a:ln/>
        </p:spPr>
      </p:pic>
    </p:spTree>
    <p:extLst>
      <p:ext uri="{BB962C8B-B14F-4D97-AF65-F5344CB8AC3E}">
        <p14:creationId xmlns:p14="http://schemas.microsoft.com/office/powerpoint/2010/main" val="2390266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4" name="image13.png">
            <a:extLst>
              <a:ext uri="{FF2B5EF4-FFF2-40B4-BE49-F238E27FC236}">
                <a16:creationId xmlns:a16="http://schemas.microsoft.com/office/drawing/2014/main" id="{D3CF4ECA-8F81-FAAF-BA8C-DB877DCE403A}"/>
              </a:ext>
            </a:extLst>
          </p:cNvPr>
          <p:cNvPicPr/>
          <p:nvPr/>
        </p:nvPicPr>
        <p:blipFill>
          <a:blip r:embed="rId8"/>
          <a:srcRect/>
          <a:stretch>
            <a:fillRect/>
          </a:stretch>
        </p:blipFill>
        <p:spPr>
          <a:xfrm>
            <a:off x="690563" y="1428062"/>
            <a:ext cx="8257141" cy="4666085"/>
          </a:xfrm>
          <a:prstGeom prst="rect">
            <a:avLst/>
          </a:prstGeom>
          <a:ln/>
        </p:spPr>
      </p:pic>
    </p:spTree>
    <p:extLst>
      <p:ext uri="{BB962C8B-B14F-4D97-AF65-F5344CB8AC3E}">
        <p14:creationId xmlns:p14="http://schemas.microsoft.com/office/powerpoint/2010/main" val="6068908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2" name="image15.png">
            <a:extLst>
              <a:ext uri="{FF2B5EF4-FFF2-40B4-BE49-F238E27FC236}">
                <a16:creationId xmlns:a16="http://schemas.microsoft.com/office/drawing/2014/main" id="{E461B0AF-1659-4F86-F9FC-A0584DD7B115}"/>
              </a:ext>
            </a:extLst>
          </p:cNvPr>
          <p:cNvPicPr/>
          <p:nvPr/>
        </p:nvPicPr>
        <p:blipFill>
          <a:blip r:embed="rId8"/>
          <a:srcRect/>
          <a:stretch>
            <a:fillRect/>
          </a:stretch>
        </p:blipFill>
        <p:spPr>
          <a:xfrm>
            <a:off x="584308" y="2051050"/>
            <a:ext cx="5730875" cy="3568700"/>
          </a:xfrm>
          <a:prstGeom prst="rect">
            <a:avLst/>
          </a:prstGeom>
          <a:ln/>
        </p:spPr>
      </p:pic>
    </p:spTree>
    <p:extLst>
      <p:ext uri="{BB962C8B-B14F-4D97-AF65-F5344CB8AC3E}">
        <p14:creationId xmlns:p14="http://schemas.microsoft.com/office/powerpoint/2010/main" val="3928116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995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4508392"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Adapt for different screen sizes</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pic>
        <p:nvPicPr>
          <p:cNvPr id="4" name="image11.png">
            <a:extLst>
              <a:ext uri="{FF2B5EF4-FFF2-40B4-BE49-F238E27FC236}">
                <a16:creationId xmlns:a16="http://schemas.microsoft.com/office/drawing/2014/main" id="{BD6886EE-265D-753A-0980-040653860896}"/>
              </a:ext>
            </a:extLst>
          </p:cNvPr>
          <p:cNvPicPr/>
          <p:nvPr/>
        </p:nvPicPr>
        <p:blipFill>
          <a:blip r:embed="rId8"/>
          <a:srcRect/>
          <a:stretch>
            <a:fillRect/>
          </a:stretch>
        </p:blipFill>
        <p:spPr>
          <a:xfrm>
            <a:off x="584308" y="1612900"/>
            <a:ext cx="5041792" cy="4222750"/>
          </a:xfrm>
          <a:prstGeom prst="rect">
            <a:avLst/>
          </a:prstGeom>
          <a:ln/>
        </p:spPr>
      </p:pic>
      <p:pic>
        <p:nvPicPr>
          <p:cNvPr id="28" name="Graphic 27">
            <a:extLst>
              <a:ext uri="{FF2B5EF4-FFF2-40B4-BE49-F238E27FC236}">
                <a16:creationId xmlns:a16="http://schemas.microsoft.com/office/drawing/2014/main" id="{70169137-8575-5FE7-66B2-DCBB2D2B8A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7749" y="2095644"/>
            <a:ext cx="1104792" cy="1473056"/>
          </a:xfrm>
          <a:prstGeom prst="rect">
            <a:avLst/>
          </a:prstGeom>
        </p:spPr>
      </p:pic>
      <p:sp>
        <p:nvSpPr>
          <p:cNvPr id="29" name="TextBox 28">
            <a:extLst>
              <a:ext uri="{FF2B5EF4-FFF2-40B4-BE49-F238E27FC236}">
                <a16:creationId xmlns:a16="http://schemas.microsoft.com/office/drawing/2014/main" id="{20C5A21D-1198-4EC6-FF23-DD5405FC7381}"/>
              </a:ext>
            </a:extLst>
          </p:cNvPr>
          <p:cNvSpPr txBox="1"/>
          <p:nvPr/>
        </p:nvSpPr>
        <p:spPr>
          <a:xfrm>
            <a:off x="584308" y="-2285588"/>
            <a:ext cx="4508392" cy="707886"/>
          </a:xfrm>
          <a:prstGeom prst="rect">
            <a:avLst/>
          </a:prstGeom>
          <a:noFill/>
        </p:spPr>
        <p:txBody>
          <a:bodyPr wrap="square">
            <a:spAutoFit/>
          </a:bodyPr>
          <a:lstStyle/>
          <a:p>
            <a:r>
              <a:rPr lang="en-US" sz="4000" dirty="0">
                <a:solidFill>
                  <a:srgbClr val="002060"/>
                </a:solidFill>
                <a:latin typeface="Galano Grotesque SemiBold" panose="00000700000000000000" pitchFamily="50" charset="0"/>
              </a:rPr>
              <a:t>Navigation</a:t>
            </a:r>
          </a:p>
        </p:txBody>
      </p:sp>
      <p:sp>
        <p:nvSpPr>
          <p:cNvPr id="30" name="TextBox 29">
            <a:extLst>
              <a:ext uri="{FF2B5EF4-FFF2-40B4-BE49-F238E27FC236}">
                <a16:creationId xmlns:a16="http://schemas.microsoft.com/office/drawing/2014/main" id="{ACB3F4E9-E045-9542-836F-623104D9E330}"/>
              </a:ext>
            </a:extLst>
          </p:cNvPr>
          <p:cNvSpPr txBox="1"/>
          <p:nvPr/>
        </p:nvSpPr>
        <p:spPr>
          <a:xfrm>
            <a:off x="584308" y="-1577349"/>
            <a:ext cx="9453562" cy="369332"/>
          </a:xfrm>
          <a:prstGeom prst="rect">
            <a:avLst/>
          </a:prstGeom>
          <a:noFill/>
        </p:spPr>
        <p:txBody>
          <a:bodyPr wrap="square">
            <a:spAutoFit/>
          </a:bodyPr>
          <a:lstStyle/>
          <a:p>
            <a:r>
              <a:rPr lang="en-US" b="0" i="0" dirty="0">
                <a:solidFill>
                  <a:srgbClr val="212121"/>
                </a:solidFill>
                <a:effectLst/>
                <a:latin typeface="Galano Grotesque" panose="00000500000000000000" pitchFamily="50" charset="0"/>
              </a:rPr>
              <a:t>Navigation enables users to move through an app.</a:t>
            </a:r>
            <a:endParaRPr lang="en-US" dirty="0">
              <a:latin typeface="Galano Grotesque" panose="00000500000000000000" pitchFamily="50" charset="0"/>
            </a:endParaRPr>
          </a:p>
        </p:txBody>
      </p:sp>
      <p:pic>
        <p:nvPicPr>
          <p:cNvPr id="31" name="Picture 30">
            <a:extLst>
              <a:ext uri="{FF2B5EF4-FFF2-40B4-BE49-F238E27FC236}">
                <a16:creationId xmlns:a16="http://schemas.microsoft.com/office/drawing/2014/main" id="{FFF971D2-2DBA-D3DA-61B0-85D0D003D9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329" y="-911304"/>
            <a:ext cx="8513577" cy="400110"/>
          </a:xfrm>
          <a:prstGeom prst="rect">
            <a:avLst/>
          </a:prstGeom>
        </p:spPr>
      </p:pic>
    </p:spTree>
    <p:extLst>
      <p:ext uri="{BB962C8B-B14F-4D97-AF65-F5344CB8AC3E}">
        <p14:creationId xmlns:p14="http://schemas.microsoft.com/office/powerpoint/2010/main" val="786111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17633" y="502847"/>
            <a:ext cx="4508392" cy="707886"/>
          </a:xfrm>
          <a:prstGeom prst="rect">
            <a:avLst/>
          </a:prstGeom>
          <a:noFill/>
        </p:spPr>
        <p:txBody>
          <a:bodyPr wrap="square">
            <a:spAutoFit/>
          </a:bodyPr>
          <a:lstStyle/>
          <a:p>
            <a:r>
              <a:rPr lang="en-US" sz="4000" dirty="0">
                <a:solidFill>
                  <a:srgbClr val="002060"/>
                </a:solidFill>
                <a:latin typeface="Galano Grotesque SemiBold" panose="00000700000000000000" pitchFamily="50" charset="0"/>
              </a:rPr>
              <a:t>Navigation</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27" name="TextBox 26">
            <a:extLst>
              <a:ext uri="{FF2B5EF4-FFF2-40B4-BE49-F238E27FC236}">
                <a16:creationId xmlns:a16="http://schemas.microsoft.com/office/drawing/2014/main" id="{1452D1ED-1A42-9525-B61D-659BA19D2B87}"/>
              </a:ext>
            </a:extLst>
          </p:cNvPr>
          <p:cNvSpPr txBox="1"/>
          <p:nvPr/>
        </p:nvSpPr>
        <p:spPr>
          <a:xfrm>
            <a:off x="-6527749" y="3811022"/>
            <a:ext cx="6527749" cy="2504340"/>
          </a:xfrm>
          <a:prstGeom prst="rect">
            <a:avLst/>
          </a:prstGeom>
          <a:noFill/>
        </p:spPr>
        <p:txBody>
          <a:bodyPr wrap="none" rtlCol="0">
            <a:spAutoFit/>
          </a:bodyPr>
          <a:lstStyle/>
          <a:p>
            <a:pPr>
              <a:lnSpc>
                <a:spcPct val="150000"/>
              </a:lnSpc>
            </a:pPr>
            <a:r>
              <a:rPr lang="en-US" sz="3600" dirty="0">
                <a:latin typeface="Google Sans" panose="020B0503030502040204" pitchFamily="34" charset="0"/>
              </a:rPr>
              <a:t>Let’s Navigate to</a:t>
            </a:r>
          </a:p>
          <a:p>
            <a:pPr>
              <a:lnSpc>
                <a:spcPct val="150000"/>
              </a:lnSpc>
            </a:pPr>
            <a:r>
              <a:rPr lang="en-US" sz="3600" dirty="0">
                <a:latin typeface="Google Sans" panose="020B0503030502040204" pitchFamily="34" charset="0"/>
              </a:rPr>
              <a:t>The </a:t>
            </a:r>
            <a:r>
              <a:rPr lang="en-US" sz="3600" b="1" dirty="0">
                <a:latin typeface="Google Sans" panose="020B0503030502040204" pitchFamily="34" charset="0"/>
              </a:rPr>
              <a:t>Figma Prototype </a:t>
            </a:r>
            <a:r>
              <a:rPr lang="en-US" sz="3600" dirty="0">
                <a:latin typeface="Google Sans" panose="020B0503030502040204" pitchFamily="34" charset="0"/>
              </a:rPr>
              <a:t>window</a:t>
            </a:r>
          </a:p>
          <a:p>
            <a:pPr>
              <a:lnSpc>
                <a:spcPct val="150000"/>
              </a:lnSpc>
            </a:pPr>
            <a:r>
              <a:rPr lang="en-US" sz="3600" dirty="0">
                <a:latin typeface="Google Sans" panose="020B0503030502040204" pitchFamily="34" charset="0"/>
              </a:rPr>
              <a:t>To understand… Navigation</a:t>
            </a:r>
          </a:p>
        </p:txBody>
      </p:sp>
      <p:pic>
        <p:nvPicPr>
          <p:cNvPr id="28" name="Graphic 27">
            <a:extLst>
              <a:ext uri="{FF2B5EF4-FFF2-40B4-BE49-F238E27FC236}">
                <a16:creationId xmlns:a16="http://schemas.microsoft.com/office/drawing/2014/main" id="{70169137-8575-5FE7-66B2-DCBB2D2B8A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27749" y="2095644"/>
            <a:ext cx="1104792" cy="1473056"/>
          </a:xfrm>
          <a:prstGeom prst="rect">
            <a:avLst/>
          </a:prstGeom>
        </p:spPr>
      </p:pic>
      <p:sp>
        <p:nvSpPr>
          <p:cNvPr id="6" name="TextBox 5">
            <a:extLst>
              <a:ext uri="{FF2B5EF4-FFF2-40B4-BE49-F238E27FC236}">
                <a16:creationId xmlns:a16="http://schemas.microsoft.com/office/drawing/2014/main" id="{CC1979EE-9ED0-C2C9-AEF7-3B66A6D59486}"/>
              </a:ext>
            </a:extLst>
          </p:cNvPr>
          <p:cNvSpPr txBox="1"/>
          <p:nvPr/>
        </p:nvSpPr>
        <p:spPr>
          <a:xfrm>
            <a:off x="517633" y="1210733"/>
            <a:ext cx="9453562" cy="369332"/>
          </a:xfrm>
          <a:prstGeom prst="rect">
            <a:avLst/>
          </a:prstGeom>
          <a:noFill/>
        </p:spPr>
        <p:txBody>
          <a:bodyPr wrap="square">
            <a:spAutoFit/>
          </a:bodyPr>
          <a:lstStyle/>
          <a:p>
            <a:r>
              <a:rPr lang="en-US" b="0" i="0" dirty="0">
                <a:solidFill>
                  <a:srgbClr val="212121"/>
                </a:solidFill>
                <a:effectLst/>
                <a:latin typeface="Galano Grotesque" panose="00000500000000000000" pitchFamily="50" charset="0"/>
              </a:rPr>
              <a:t>Navigation enables users to move through an app.</a:t>
            </a:r>
            <a:endParaRPr lang="en-US" dirty="0">
              <a:latin typeface="Galano Grotesque" panose="00000500000000000000" pitchFamily="50" charset="0"/>
            </a:endParaRPr>
          </a:p>
        </p:txBody>
      </p:sp>
      <p:pic>
        <p:nvPicPr>
          <p:cNvPr id="9" name="Picture 8">
            <a:extLst>
              <a:ext uri="{FF2B5EF4-FFF2-40B4-BE49-F238E27FC236}">
                <a16:creationId xmlns:a16="http://schemas.microsoft.com/office/drawing/2014/main" id="{C93FF42C-A4C5-BD51-72C0-99207838BE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329" y="1771650"/>
            <a:ext cx="8513577" cy="4256789"/>
          </a:xfrm>
          <a:prstGeom prst="rect">
            <a:avLst/>
          </a:prstGeom>
        </p:spPr>
      </p:pic>
    </p:spTree>
    <p:extLst>
      <p:ext uri="{BB962C8B-B14F-4D97-AF65-F5344CB8AC3E}">
        <p14:creationId xmlns:p14="http://schemas.microsoft.com/office/powerpoint/2010/main" val="3136720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27" name="TextBox 26">
            <a:extLst>
              <a:ext uri="{FF2B5EF4-FFF2-40B4-BE49-F238E27FC236}">
                <a16:creationId xmlns:a16="http://schemas.microsoft.com/office/drawing/2014/main" id="{1452D1ED-1A42-9525-B61D-659BA19D2B87}"/>
              </a:ext>
            </a:extLst>
          </p:cNvPr>
          <p:cNvSpPr txBox="1"/>
          <p:nvPr/>
        </p:nvSpPr>
        <p:spPr>
          <a:xfrm>
            <a:off x="-6527749" y="3811022"/>
            <a:ext cx="6527749" cy="2504340"/>
          </a:xfrm>
          <a:prstGeom prst="rect">
            <a:avLst/>
          </a:prstGeom>
          <a:noFill/>
        </p:spPr>
        <p:txBody>
          <a:bodyPr wrap="none" rtlCol="0">
            <a:spAutoFit/>
          </a:bodyPr>
          <a:lstStyle/>
          <a:p>
            <a:pPr>
              <a:lnSpc>
                <a:spcPct val="150000"/>
              </a:lnSpc>
            </a:pPr>
            <a:r>
              <a:rPr lang="en-US" sz="3600" dirty="0">
                <a:latin typeface="Google Sans" panose="020B0503030502040204" pitchFamily="34" charset="0"/>
              </a:rPr>
              <a:t>Let’s Navigate to</a:t>
            </a:r>
          </a:p>
          <a:p>
            <a:pPr>
              <a:lnSpc>
                <a:spcPct val="150000"/>
              </a:lnSpc>
            </a:pPr>
            <a:r>
              <a:rPr lang="en-US" sz="3600" dirty="0">
                <a:latin typeface="Google Sans" panose="020B0503030502040204" pitchFamily="34" charset="0"/>
              </a:rPr>
              <a:t>The </a:t>
            </a:r>
            <a:r>
              <a:rPr lang="en-US" sz="3600" b="1" dirty="0">
                <a:latin typeface="Google Sans" panose="020B0503030502040204" pitchFamily="34" charset="0"/>
              </a:rPr>
              <a:t>Figma Prototype </a:t>
            </a:r>
            <a:r>
              <a:rPr lang="en-US" sz="3600" dirty="0">
                <a:latin typeface="Google Sans" panose="020B0503030502040204" pitchFamily="34" charset="0"/>
              </a:rPr>
              <a:t>window</a:t>
            </a:r>
          </a:p>
          <a:p>
            <a:pPr>
              <a:lnSpc>
                <a:spcPct val="150000"/>
              </a:lnSpc>
            </a:pPr>
            <a:r>
              <a:rPr lang="en-US" sz="3600" dirty="0">
                <a:latin typeface="Google Sans" panose="020B0503030502040204" pitchFamily="34" charset="0"/>
              </a:rPr>
              <a:t>To understand… Navigation</a:t>
            </a:r>
          </a:p>
        </p:txBody>
      </p:sp>
      <p:pic>
        <p:nvPicPr>
          <p:cNvPr id="28" name="Graphic 27">
            <a:extLst>
              <a:ext uri="{FF2B5EF4-FFF2-40B4-BE49-F238E27FC236}">
                <a16:creationId xmlns:a16="http://schemas.microsoft.com/office/drawing/2014/main" id="{70169137-8575-5FE7-66B2-DCBB2D2B8A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27749" y="2095644"/>
            <a:ext cx="1104792" cy="1473056"/>
          </a:xfrm>
          <a:prstGeom prst="rect">
            <a:avLst/>
          </a:prstGeom>
        </p:spPr>
      </p:pic>
      <p:pic>
        <p:nvPicPr>
          <p:cNvPr id="9" name="Picture 8">
            <a:extLst>
              <a:ext uri="{FF2B5EF4-FFF2-40B4-BE49-F238E27FC236}">
                <a16:creationId xmlns:a16="http://schemas.microsoft.com/office/drawing/2014/main" id="{C93FF42C-A4C5-BD51-72C0-99207838BE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67479" y="1895475"/>
            <a:ext cx="8513577" cy="4256789"/>
          </a:xfrm>
          <a:prstGeom prst="rect">
            <a:avLst/>
          </a:prstGeom>
        </p:spPr>
      </p:pic>
      <p:sp>
        <p:nvSpPr>
          <p:cNvPr id="2" name="Rectangle 1">
            <a:extLst>
              <a:ext uri="{FF2B5EF4-FFF2-40B4-BE49-F238E27FC236}">
                <a16:creationId xmlns:a16="http://schemas.microsoft.com/office/drawing/2014/main" id="{9B86657B-CEC5-169A-720C-9EA128C8F896}"/>
              </a:ext>
            </a:extLst>
          </p:cNvPr>
          <p:cNvSpPr>
            <a:spLocks noChangeArrowheads="1"/>
          </p:cNvSpPr>
          <p:nvPr/>
        </p:nvSpPr>
        <p:spPr bwMode="auto">
          <a:xfrm>
            <a:off x="683078" y="1006448"/>
            <a:ext cx="7808686" cy="559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rgbClr val="3A7CF1"/>
                </a:solidFill>
                <a:effectLst/>
                <a:latin typeface="Galano Grotesque" panose="00000500000000000000" pitchFamily="50" charset="0"/>
              </a:rPr>
              <a:t>Types of navigation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rgbClr val="424242"/>
                </a:solidFill>
                <a:effectLst/>
                <a:latin typeface="Galano Grotesque" panose="00000500000000000000" pitchFamily="50" charset="0"/>
              </a:rPr>
              <a:t>Navigation is the act of moving between screens of an app to complete tasks. It’s enabled through several means: dedicated navigation components, embedding navigation behavior into content, and platform affordances.</a:t>
            </a:r>
            <a:endParaRPr kumimoji="0" lang="en-US" altLang="en-US" sz="1600" b="1" i="0" u="none" strike="noStrike" cap="none" normalizeH="0" baseline="0" dirty="0">
              <a:ln>
                <a:noFill/>
              </a:ln>
              <a:solidFill>
                <a:srgbClr val="212121"/>
              </a:solidFill>
              <a:effectLst/>
              <a:latin typeface="Galano Grotesque" panose="00000500000000000000" pitchFamily="50"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rgbClr val="3A7CF1"/>
                </a:solidFill>
                <a:effectLst/>
                <a:latin typeface="Galano Grotesque" panose="00000500000000000000" pitchFamily="50" charset="0"/>
              </a:rPr>
              <a:t>Navigational directions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rgbClr val="424242"/>
                </a:solidFill>
                <a:effectLst/>
                <a:latin typeface="Galano Grotesque" panose="00000500000000000000" pitchFamily="50" charset="0"/>
              </a:rPr>
              <a:t>Based on your app’s information architecture, a user can move in one of three navigational directions: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rgbClr val="3A7CF1"/>
                </a:solidFill>
                <a:effectLst/>
                <a:latin typeface="Galano Grotesque" panose="00000500000000000000" pitchFamily="50" charset="0"/>
              </a:rPr>
              <a:t>Lateral navigation</a:t>
            </a:r>
            <a:r>
              <a:rPr kumimoji="0" lang="en-US" altLang="en-US" sz="1400" b="0" i="0" u="none" strike="noStrike" cap="none" normalizeH="0" baseline="0" dirty="0">
                <a:ln>
                  <a:noFill/>
                </a:ln>
                <a:solidFill>
                  <a:srgbClr val="3A7CF1"/>
                </a:solidFill>
                <a:effectLst/>
                <a:latin typeface="Galano Grotesque" panose="00000500000000000000" pitchFamily="50" charset="0"/>
              </a:rPr>
              <a:t> </a:t>
            </a:r>
            <a:r>
              <a:rPr kumimoji="0" lang="en-US" altLang="en-US" sz="1400" b="0" i="0" u="none" strike="noStrike" cap="none" normalizeH="0" baseline="0" dirty="0">
                <a:ln>
                  <a:noFill/>
                </a:ln>
                <a:solidFill>
                  <a:srgbClr val="424242"/>
                </a:solidFill>
                <a:effectLst/>
                <a:latin typeface="Galano Grotesque" panose="00000500000000000000" pitchFamily="50" charset="0"/>
              </a:rPr>
              <a:t>refers to moving between screens at the same level of hierarchy. An app’s primary navigation component should provide access to all destinations at the top level of its hierarchy.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rgbClr val="3A7CF1"/>
                </a:solidFill>
                <a:effectLst/>
                <a:latin typeface="Galano Grotesque" panose="00000500000000000000" pitchFamily="50" charset="0"/>
              </a:rPr>
              <a:t>Forward navigation</a:t>
            </a:r>
            <a:r>
              <a:rPr kumimoji="0" lang="en-US" altLang="en-US" sz="1400" b="0" i="0" u="none" strike="noStrike" cap="none" normalizeH="0" baseline="0" dirty="0">
                <a:ln>
                  <a:noFill/>
                </a:ln>
                <a:solidFill>
                  <a:srgbClr val="3A7CF1"/>
                </a:solidFill>
                <a:effectLst/>
                <a:latin typeface="Galano Grotesque" panose="00000500000000000000" pitchFamily="50" charset="0"/>
              </a:rPr>
              <a:t> </a:t>
            </a:r>
            <a:r>
              <a:rPr kumimoji="0" lang="en-US" altLang="en-US" sz="1400" b="0" i="0" u="none" strike="noStrike" cap="none" normalizeH="0" baseline="0" dirty="0">
                <a:ln>
                  <a:noFill/>
                </a:ln>
                <a:solidFill>
                  <a:srgbClr val="424242"/>
                </a:solidFill>
                <a:effectLst/>
                <a:latin typeface="Galano Grotesque" panose="00000500000000000000" pitchFamily="50" charset="0"/>
              </a:rPr>
              <a:t>refers to moving between screens at consecutive levels of hierarchy, steps in a flow, or across an app. Forward navigation embeds navigation behavior into containers (such as cards, lists, or images), buttons, links, or by using search.</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rgbClr val="3A7CF1"/>
                </a:solidFill>
                <a:effectLst/>
                <a:latin typeface="Galano Grotesque" panose="00000500000000000000" pitchFamily="50" charset="0"/>
              </a:rPr>
              <a:t>Reverse navigation</a:t>
            </a:r>
            <a:r>
              <a:rPr kumimoji="0" lang="en-US" altLang="en-US" sz="1400" b="0" i="0" u="none" strike="noStrike" cap="none" normalizeH="0" baseline="0" dirty="0">
                <a:ln>
                  <a:noFill/>
                </a:ln>
                <a:solidFill>
                  <a:srgbClr val="3A7CF1"/>
                </a:solidFill>
                <a:effectLst/>
                <a:latin typeface="Galano Grotesque" panose="00000500000000000000" pitchFamily="50" charset="0"/>
              </a:rPr>
              <a:t> </a:t>
            </a:r>
            <a:r>
              <a:rPr kumimoji="0" lang="en-US" altLang="en-US" sz="1400" b="0" i="0" u="none" strike="noStrike" cap="none" normalizeH="0" baseline="0" dirty="0">
                <a:ln>
                  <a:noFill/>
                </a:ln>
                <a:solidFill>
                  <a:srgbClr val="424242"/>
                </a:solidFill>
                <a:effectLst/>
                <a:latin typeface="Galano Grotesque" panose="00000500000000000000" pitchFamily="50" charset="0"/>
              </a:rPr>
              <a:t>refers to moving backwards through screens either chronologically (within one app or across different apps) or hierarchically (within an app). Platform conventions determine the exact behavior of reverse navigation within an app.</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Galano Grotesque" panose="00000500000000000000" pitchFamily="50" charset="0"/>
            </a:endParaRPr>
          </a:p>
        </p:txBody>
      </p:sp>
      <p:sp>
        <p:nvSpPr>
          <p:cNvPr id="4" name="TextBox 3">
            <a:extLst>
              <a:ext uri="{FF2B5EF4-FFF2-40B4-BE49-F238E27FC236}">
                <a16:creationId xmlns:a16="http://schemas.microsoft.com/office/drawing/2014/main" id="{BDF86B3D-80A8-DBA1-237D-DB5BDDBDA342}"/>
              </a:ext>
            </a:extLst>
          </p:cNvPr>
          <p:cNvSpPr txBox="1"/>
          <p:nvPr/>
        </p:nvSpPr>
        <p:spPr>
          <a:xfrm>
            <a:off x="584308" y="483931"/>
            <a:ext cx="2013749"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Navigation</a:t>
            </a:r>
          </a:p>
        </p:txBody>
      </p:sp>
    </p:spTree>
    <p:extLst>
      <p:ext uri="{BB962C8B-B14F-4D97-AF65-F5344CB8AC3E}">
        <p14:creationId xmlns:p14="http://schemas.microsoft.com/office/powerpoint/2010/main" val="3832951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7F2D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704662-01C4-987C-33BF-07E8C7204ADE}"/>
              </a:ext>
            </a:extLst>
          </p:cNvPr>
          <p:cNvSpPr/>
          <p:nvPr/>
        </p:nvSpPr>
        <p:spPr>
          <a:xfrm>
            <a:off x="10553700" y="6821861"/>
            <a:ext cx="966944" cy="1798263"/>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Graphic 4">
            <a:extLst>
              <a:ext uri="{FF2B5EF4-FFF2-40B4-BE49-F238E27FC236}">
                <a16:creationId xmlns:a16="http://schemas.microsoft.com/office/drawing/2014/main" id="{ABF81737-C63F-8770-C6F0-C3C1ADF3A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700" y="6385374"/>
            <a:ext cx="966944" cy="437861"/>
          </a:xfrm>
          <a:prstGeom prst="rect">
            <a:avLst/>
          </a:prstGeom>
        </p:spPr>
      </p:pic>
      <p:pic>
        <p:nvPicPr>
          <p:cNvPr id="8" name="Graphic 7">
            <a:extLst>
              <a:ext uri="{FF2B5EF4-FFF2-40B4-BE49-F238E27FC236}">
                <a16:creationId xmlns:a16="http://schemas.microsoft.com/office/drawing/2014/main" id="{A7C61F1F-CDFB-2513-A05C-EDE7E2D46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514" y="6315362"/>
            <a:ext cx="136831" cy="209809"/>
          </a:xfrm>
          <a:prstGeom prst="rect">
            <a:avLst/>
          </a:prstGeom>
        </p:spPr>
      </p:pic>
      <p:pic>
        <p:nvPicPr>
          <p:cNvPr id="10" name="Graphic 9">
            <a:extLst>
              <a:ext uri="{FF2B5EF4-FFF2-40B4-BE49-F238E27FC236}">
                <a16:creationId xmlns:a16="http://schemas.microsoft.com/office/drawing/2014/main" id="{7819F5AE-F02F-BEC2-295D-E9D5FDD89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72000" y="6315524"/>
            <a:ext cx="136831" cy="209809"/>
          </a:xfrm>
          <a:prstGeom prst="rect">
            <a:avLst/>
          </a:prstGeom>
        </p:spPr>
      </p:pic>
      <p:sp>
        <p:nvSpPr>
          <p:cNvPr id="13" name="Rectangle 12">
            <a:extLst>
              <a:ext uri="{FF2B5EF4-FFF2-40B4-BE49-F238E27FC236}">
                <a16:creationId xmlns:a16="http://schemas.microsoft.com/office/drawing/2014/main" id="{8E5833F6-BD55-34F0-4B43-16594ABBAE7F}"/>
              </a:ext>
            </a:extLst>
          </p:cNvPr>
          <p:cNvSpPr/>
          <p:nvPr/>
        </p:nvSpPr>
        <p:spPr>
          <a:xfrm>
            <a:off x="10760698"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8132BFA9-4309-1AB2-2CF9-0626E7A2B263}"/>
              </a:ext>
            </a:extLst>
          </p:cNvPr>
          <p:cNvSpPr/>
          <p:nvPr/>
        </p:nvSpPr>
        <p:spPr>
          <a:xfrm>
            <a:off x="11199727" y="6485022"/>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26" name="Graphic 25">
            <a:extLst>
              <a:ext uri="{FF2B5EF4-FFF2-40B4-BE49-F238E27FC236}">
                <a16:creationId xmlns:a16="http://schemas.microsoft.com/office/drawing/2014/main" id="{915F5383-CBDC-2640-87BD-1485C810C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7192" y="6604134"/>
            <a:ext cx="519960" cy="82099"/>
          </a:xfrm>
          <a:prstGeom prst="rect">
            <a:avLst/>
          </a:prstGeom>
        </p:spPr>
      </p:pic>
      <p:sp>
        <p:nvSpPr>
          <p:cNvPr id="15" name="Rectangle 14">
            <a:extLst>
              <a:ext uri="{FF2B5EF4-FFF2-40B4-BE49-F238E27FC236}">
                <a16:creationId xmlns:a16="http://schemas.microsoft.com/office/drawing/2014/main" id="{C4DEAB4D-B4C4-138E-83EA-2EEDBE7E70DB}"/>
              </a:ext>
            </a:extLst>
          </p:cNvPr>
          <p:cNvSpPr/>
          <p:nvPr/>
        </p:nvSpPr>
        <p:spPr>
          <a:xfrm>
            <a:off x="10760698"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69CCB2F1-DD16-5659-13A5-CD5EE7DF4C66}"/>
              </a:ext>
            </a:extLst>
          </p:cNvPr>
          <p:cNvSpPr/>
          <p:nvPr/>
        </p:nvSpPr>
        <p:spPr>
          <a:xfrm>
            <a:off x="11199727" y="6765034"/>
            <a:ext cx="111633" cy="3651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F7BDF6AE-A97D-E45E-AA72-0CD3D89A3967}"/>
              </a:ext>
            </a:extLst>
          </p:cNvPr>
          <p:cNvSpPr txBox="1"/>
          <p:nvPr/>
        </p:nvSpPr>
        <p:spPr>
          <a:xfrm>
            <a:off x="584308" y="483931"/>
            <a:ext cx="2013749" cy="400110"/>
          </a:xfrm>
          <a:prstGeom prst="rect">
            <a:avLst/>
          </a:prstGeom>
          <a:noFill/>
        </p:spPr>
        <p:txBody>
          <a:bodyPr wrap="square">
            <a:spAutoFit/>
          </a:bodyPr>
          <a:lstStyle/>
          <a:p>
            <a:r>
              <a:rPr lang="en-US" sz="2000" dirty="0">
                <a:solidFill>
                  <a:srgbClr val="002060"/>
                </a:solidFill>
                <a:latin typeface="Galano Grotesque SemiBold" panose="00000700000000000000" pitchFamily="50" charset="0"/>
              </a:rPr>
              <a:t>Navigation</a:t>
            </a:r>
          </a:p>
        </p:txBody>
      </p:sp>
      <p:sp>
        <p:nvSpPr>
          <p:cNvPr id="35" name="TextBox 34">
            <a:extLst>
              <a:ext uri="{FF2B5EF4-FFF2-40B4-BE49-F238E27FC236}">
                <a16:creationId xmlns:a16="http://schemas.microsoft.com/office/drawing/2014/main" id="{E5B2A07C-4111-3C1D-8E6C-79AAD938B7A2}"/>
              </a:ext>
            </a:extLst>
          </p:cNvPr>
          <p:cNvSpPr txBox="1"/>
          <p:nvPr/>
        </p:nvSpPr>
        <p:spPr>
          <a:xfrm>
            <a:off x="10466652" y="521192"/>
            <a:ext cx="1141040" cy="400110"/>
          </a:xfrm>
          <a:prstGeom prst="rect">
            <a:avLst/>
          </a:prstGeom>
          <a:noFill/>
        </p:spPr>
        <p:txBody>
          <a:bodyPr wrap="square">
            <a:spAutoFit/>
          </a:bodyPr>
          <a:lstStyle/>
          <a:p>
            <a:pPr algn="r"/>
            <a:r>
              <a:rPr lang="en-US" sz="2000" dirty="0">
                <a:solidFill>
                  <a:srgbClr val="3A7CF1"/>
                </a:solidFill>
                <a:latin typeface="Galano Grotesque SemiBold" panose="00000700000000000000" pitchFamily="50" charset="0"/>
              </a:rPr>
              <a:t>Unit 04</a:t>
            </a:r>
          </a:p>
        </p:txBody>
      </p:sp>
      <p:sp>
        <p:nvSpPr>
          <p:cNvPr id="2" name="TextBox 1">
            <a:extLst>
              <a:ext uri="{FF2B5EF4-FFF2-40B4-BE49-F238E27FC236}">
                <a16:creationId xmlns:a16="http://schemas.microsoft.com/office/drawing/2014/main" id="{05BC05D3-D915-C8CD-9DCC-264AF39C1A10}"/>
              </a:ext>
            </a:extLst>
          </p:cNvPr>
          <p:cNvSpPr txBox="1"/>
          <p:nvPr/>
        </p:nvSpPr>
        <p:spPr>
          <a:xfrm>
            <a:off x="584308" y="3811022"/>
            <a:ext cx="6527749" cy="2504340"/>
          </a:xfrm>
          <a:prstGeom prst="rect">
            <a:avLst/>
          </a:prstGeom>
          <a:noFill/>
        </p:spPr>
        <p:txBody>
          <a:bodyPr wrap="none" rtlCol="0">
            <a:spAutoFit/>
          </a:bodyPr>
          <a:lstStyle/>
          <a:p>
            <a:pPr>
              <a:lnSpc>
                <a:spcPct val="150000"/>
              </a:lnSpc>
            </a:pPr>
            <a:r>
              <a:rPr lang="en-US" sz="3600" dirty="0">
                <a:latin typeface="Google Sans" panose="020B0503030502040204" pitchFamily="34" charset="0"/>
              </a:rPr>
              <a:t>Let’s Navigate to</a:t>
            </a:r>
          </a:p>
          <a:p>
            <a:pPr>
              <a:lnSpc>
                <a:spcPct val="150000"/>
              </a:lnSpc>
            </a:pPr>
            <a:r>
              <a:rPr lang="en-US" sz="3600" dirty="0">
                <a:latin typeface="Google Sans" panose="020B0503030502040204" pitchFamily="34" charset="0"/>
              </a:rPr>
              <a:t>the </a:t>
            </a:r>
            <a:r>
              <a:rPr lang="en-US" sz="3600" b="1" dirty="0">
                <a:latin typeface="Google Sans" panose="020B0503030502040204" pitchFamily="34" charset="0"/>
              </a:rPr>
              <a:t>Figma Prototype </a:t>
            </a:r>
            <a:r>
              <a:rPr lang="en-US" sz="3600" dirty="0">
                <a:latin typeface="Google Sans" panose="020B0503030502040204" pitchFamily="34" charset="0"/>
              </a:rPr>
              <a:t>window</a:t>
            </a:r>
          </a:p>
          <a:p>
            <a:pPr>
              <a:lnSpc>
                <a:spcPct val="150000"/>
              </a:lnSpc>
            </a:pPr>
            <a:r>
              <a:rPr lang="en-US" sz="3600" dirty="0">
                <a:latin typeface="Google Sans" panose="020B0503030502040204" pitchFamily="34" charset="0"/>
              </a:rPr>
              <a:t>to understand… Navigation</a:t>
            </a:r>
          </a:p>
        </p:txBody>
      </p:sp>
      <p:pic>
        <p:nvPicPr>
          <p:cNvPr id="7" name="Graphic 6">
            <a:extLst>
              <a:ext uri="{FF2B5EF4-FFF2-40B4-BE49-F238E27FC236}">
                <a16:creationId xmlns:a16="http://schemas.microsoft.com/office/drawing/2014/main" id="{E683723A-FE72-C6F5-20A6-1A105F6E27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08" y="2095644"/>
            <a:ext cx="1104792" cy="1473056"/>
          </a:xfrm>
          <a:prstGeom prst="rect">
            <a:avLst/>
          </a:prstGeom>
        </p:spPr>
      </p:pic>
    </p:spTree>
    <p:extLst>
      <p:ext uri="{BB962C8B-B14F-4D97-AF65-F5344CB8AC3E}">
        <p14:creationId xmlns:p14="http://schemas.microsoft.com/office/powerpoint/2010/main" val="17365369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9957A97-6AE6-FD5D-C19F-A0C07D2A3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7797" y="5441154"/>
            <a:ext cx="416410" cy="638496"/>
          </a:xfrm>
          <a:prstGeom prst="rect">
            <a:avLst/>
          </a:prstGeom>
        </p:spPr>
      </p:pic>
      <p:pic>
        <p:nvPicPr>
          <p:cNvPr id="15" name="Graphic 14">
            <a:extLst>
              <a:ext uri="{FF2B5EF4-FFF2-40B4-BE49-F238E27FC236}">
                <a16:creationId xmlns:a16="http://schemas.microsoft.com/office/drawing/2014/main" id="{85C54B02-0C17-2132-0AFF-E031F175B0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683" y="5525487"/>
            <a:ext cx="2942633" cy="1332513"/>
          </a:xfrm>
          <a:prstGeom prst="rect">
            <a:avLst/>
          </a:prstGeom>
        </p:spPr>
      </p:pic>
      <p:pic>
        <p:nvPicPr>
          <p:cNvPr id="21" name="Graphic 20">
            <a:extLst>
              <a:ext uri="{FF2B5EF4-FFF2-40B4-BE49-F238E27FC236}">
                <a16:creationId xmlns:a16="http://schemas.microsoft.com/office/drawing/2014/main" id="{EFF9359F-1059-F353-93FA-8F737FF2B5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10835" y="5441151"/>
            <a:ext cx="416410" cy="638496"/>
          </a:xfrm>
          <a:prstGeom prst="rect">
            <a:avLst/>
          </a:prstGeom>
        </p:spPr>
      </p:pic>
      <p:pic>
        <p:nvPicPr>
          <p:cNvPr id="37" name="Graphic 36">
            <a:extLst>
              <a:ext uri="{FF2B5EF4-FFF2-40B4-BE49-F238E27FC236}">
                <a16:creationId xmlns:a16="http://schemas.microsoft.com/office/drawing/2014/main" id="{14A6E67A-C4E5-3A39-F668-30950F0FE8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02877"/>
            <a:ext cx="1582359" cy="249846"/>
          </a:xfrm>
          <a:prstGeom prst="rect">
            <a:avLst/>
          </a:prstGeom>
        </p:spPr>
      </p:pic>
      <p:sp>
        <p:nvSpPr>
          <p:cNvPr id="41" name="Rectangle 40">
            <a:extLst>
              <a:ext uri="{FF2B5EF4-FFF2-40B4-BE49-F238E27FC236}">
                <a16:creationId xmlns:a16="http://schemas.microsoft.com/office/drawing/2014/main" id="{F22088CE-3714-4A99-8681-F83D04FE7B6B}"/>
              </a:ext>
            </a:extLst>
          </p:cNvPr>
          <p:cNvSpPr/>
          <p:nvPr/>
        </p:nvSpPr>
        <p:spPr>
          <a:xfrm>
            <a:off x="5254625" y="5791752"/>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909BF1C-F5F2-EF1A-569C-CC3C513DEA30}"/>
              </a:ext>
            </a:extLst>
          </p:cNvPr>
          <p:cNvSpPr/>
          <p:nvPr/>
        </p:nvSpPr>
        <p:spPr>
          <a:xfrm>
            <a:off x="5254625" y="65392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9AFC8F7-F9DA-A1D8-4ECC-806B38A7BFBE}"/>
              </a:ext>
            </a:extLst>
          </p:cNvPr>
          <p:cNvSpPr/>
          <p:nvPr/>
        </p:nvSpPr>
        <p:spPr>
          <a:xfrm>
            <a:off x="6590692" y="5791752"/>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5CEC50D-C06F-0408-5391-A6A53F8862B6}"/>
              </a:ext>
            </a:extLst>
          </p:cNvPr>
          <p:cNvSpPr/>
          <p:nvPr/>
        </p:nvSpPr>
        <p:spPr>
          <a:xfrm>
            <a:off x="6590692" y="65392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1DDD5D-39AA-9A9B-066D-CCC10CA749F3}"/>
              </a:ext>
            </a:extLst>
          </p:cNvPr>
          <p:cNvSpPr txBox="1"/>
          <p:nvPr/>
        </p:nvSpPr>
        <p:spPr>
          <a:xfrm>
            <a:off x="7835605" y="-6755124"/>
            <a:ext cx="3888660" cy="369332"/>
          </a:xfrm>
          <a:prstGeom prst="rect">
            <a:avLst/>
          </a:prstGeom>
          <a:noFill/>
        </p:spPr>
        <p:txBody>
          <a:bodyPr wrap="square" rtlCol="0">
            <a:spAutoFit/>
          </a:bodyPr>
          <a:lstStyle/>
          <a:p>
            <a:pPr algn="r"/>
            <a:r>
              <a:rPr lang="en-US" dirty="0">
                <a:solidFill>
                  <a:srgbClr val="4480E9"/>
                </a:solidFill>
                <a:latin typeface="Galano Grotesque Medium" panose="00000600000000000000" pitchFamily="50" charset="0"/>
              </a:rPr>
              <a:t>Your first Android application</a:t>
            </a:r>
          </a:p>
        </p:txBody>
      </p:sp>
      <p:sp>
        <p:nvSpPr>
          <p:cNvPr id="9" name="TextBox 8">
            <a:extLst>
              <a:ext uri="{FF2B5EF4-FFF2-40B4-BE49-F238E27FC236}">
                <a16:creationId xmlns:a16="http://schemas.microsoft.com/office/drawing/2014/main" id="{A7ED1C46-3CD5-B905-7AC9-2893BDA6C5E3}"/>
              </a:ext>
            </a:extLst>
          </p:cNvPr>
          <p:cNvSpPr txBox="1"/>
          <p:nvPr/>
        </p:nvSpPr>
        <p:spPr>
          <a:xfrm>
            <a:off x="665393" y="-6755124"/>
            <a:ext cx="2607637" cy="369332"/>
          </a:xfrm>
          <a:prstGeom prst="rect">
            <a:avLst/>
          </a:prstGeom>
          <a:noFill/>
        </p:spPr>
        <p:txBody>
          <a:bodyPr wrap="none" rtlCol="0">
            <a:spAutoFit/>
          </a:bodyPr>
          <a:lstStyle/>
          <a:p>
            <a:r>
              <a:rPr lang="en-US" dirty="0">
                <a:solidFill>
                  <a:srgbClr val="11444A"/>
                </a:solidFill>
                <a:latin typeface="Galano Grotesque SemiBold" panose="00000700000000000000" pitchFamily="50" charset="0"/>
              </a:rPr>
              <a:t>Introduction to Kotlin</a:t>
            </a:r>
          </a:p>
        </p:txBody>
      </p:sp>
      <p:sp>
        <p:nvSpPr>
          <p:cNvPr id="14" name="TextBox 13">
            <a:extLst>
              <a:ext uri="{FF2B5EF4-FFF2-40B4-BE49-F238E27FC236}">
                <a16:creationId xmlns:a16="http://schemas.microsoft.com/office/drawing/2014/main" id="{C5833F29-2EE4-F3A9-E0A7-92AB27E60D4E}"/>
              </a:ext>
            </a:extLst>
          </p:cNvPr>
          <p:cNvSpPr txBox="1"/>
          <p:nvPr/>
        </p:nvSpPr>
        <p:spPr>
          <a:xfrm>
            <a:off x="665391" y="-5713645"/>
            <a:ext cx="5511291" cy="1569660"/>
          </a:xfrm>
          <a:prstGeom prst="rect">
            <a:avLst/>
          </a:prstGeom>
          <a:noFill/>
        </p:spPr>
        <p:txBody>
          <a:bodyPr wrap="square">
            <a:spAutoFit/>
          </a:bodyPr>
          <a:lstStyle/>
          <a:p>
            <a:r>
              <a:rPr lang="en-US" sz="3200" dirty="0">
                <a:solidFill>
                  <a:srgbClr val="4480E9"/>
                </a:solidFill>
                <a:latin typeface="Galano Grotesque SemiBold" panose="00000700000000000000" pitchFamily="50" charset="0"/>
              </a:rPr>
              <a:t>Congratulations on successfully completing Unit 02</a:t>
            </a:r>
          </a:p>
        </p:txBody>
      </p:sp>
      <p:sp>
        <p:nvSpPr>
          <p:cNvPr id="70" name="Oval 69">
            <a:extLst>
              <a:ext uri="{FF2B5EF4-FFF2-40B4-BE49-F238E27FC236}">
                <a16:creationId xmlns:a16="http://schemas.microsoft.com/office/drawing/2014/main" id="{07ABF4DB-37E9-96E2-799F-31A2918BC92E}"/>
              </a:ext>
            </a:extLst>
          </p:cNvPr>
          <p:cNvSpPr/>
          <p:nvPr/>
        </p:nvSpPr>
        <p:spPr>
          <a:xfrm>
            <a:off x="7159905" y="-5713645"/>
            <a:ext cx="1258259" cy="12582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EDD6359-233E-092C-7D7F-5049AC2C057C}"/>
              </a:ext>
            </a:extLst>
          </p:cNvPr>
          <p:cNvSpPr/>
          <p:nvPr/>
        </p:nvSpPr>
        <p:spPr>
          <a:xfrm>
            <a:off x="8690512" y="-5713645"/>
            <a:ext cx="1258259" cy="12582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2A5407A-39FE-0EAD-F709-32739D2308E6}"/>
              </a:ext>
            </a:extLst>
          </p:cNvPr>
          <p:cNvSpPr/>
          <p:nvPr/>
        </p:nvSpPr>
        <p:spPr>
          <a:xfrm>
            <a:off x="10225188" y="-5697206"/>
            <a:ext cx="1258259" cy="12582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Graphic 77">
            <a:extLst>
              <a:ext uri="{FF2B5EF4-FFF2-40B4-BE49-F238E27FC236}">
                <a16:creationId xmlns:a16="http://schemas.microsoft.com/office/drawing/2014/main" id="{3ABB5F0E-AF49-3361-81E6-786C6D6FCF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82012" y="-5751625"/>
            <a:ext cx="1342751" cy="1342751"/>
          </a:xfrm>
          <a:prstGeom prst="rect">
            <a:avLst/>
          </a:prstGeom>
        </p:spPr>
      </p:pic>
      <p:pic>
        <p:nvPicPr>
          <p:cNvPr id="80" name="Graphic 79">
            <a:extLst>
              <a:ext uri="{FF2B5EF4-FFF2-40B4-BE49-F238E27FC236}">
                <a16:creationId xmlns:a16="http://schemas.microsoft.com/office/drawing/2014/main" id="{2FBC89A6-6CEE-6551-AD7A-3A84E53CFE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55350" y="-5784030"/>
            <a:ext cx="1342751" cy="1342751"/>
          </a:xfrm>
          <a:prstGeom prst="rect">
            <a:avLst/>
          </a:prstGeom>
        </p:spPr>
      </p:pic>
      <p:pic>
        <p:nvPicPr>
          <p:cNvPr id="82" name="Graphic 81">
            <a:extLst>
              <a:ext uri="{FF2B5EF4-FFF2-40B4-BE49-F238E27FC236}">
                <a16:creationId xmlns:a16="http://schemas.microsoft.com/office/drawing/2014/main" id="{94CF5142-CD71-7D11-F818-585551C463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22502" y="-5755605"/>
            <a:ext cx="1342751" cy="1342751"/>
          </a:xfrm>
          <a:prstGeom prst="rect">
            <a:avLst/>
          </a:prstGeom>
        </p:spPr>
      </p:pic>
      <p:sp>
        <p:nvSpPr>
          <p:cNvPr id="84" name="Oval 83">
            <a:extLst>
              <a:ext uri="{FF2B5EF4-FFF2-40B4-BE49-F238E27FC236}">
                <a16:creationId xmlns:a16="http://schemas.microsoft.com/office/drawing/2014/main" id="{A44641DE-C76A-A182-B61F-AA9450A7662E}"/>
              </a:ext>
            </a:extLst>
          </p:cNvPr>
          <p:cNvSpPr/>
          <p:nvPr/>
        </p:nvSpPr>
        <p:spPr>
          <a:xfrm>
            <a:off x="8024996" y="-4824305"/>
            <a:ext cx="360514" cy="360514"/>
          </a:xfrm>
          <a:prstGeom prst="ellipse">
            <a:avLst/>
          </a:prstGeom>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057F5D44-CEEF-EFCF-DC5C-99DD5EE1284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93400" y="-4766777"/>
            <a:ext cx="228600" cy="228600"/>
          </a:xfrm>
          <a:prstGeom prst="rect">
            <a:avLst/>
          </a:prstGeom>
        </p:spPr>
      </p:pic>
      <p:sp>
        <p:nvSpPr>
          <p:cNvPr id="88" name="Oval 87">
            <a:extLst>
              <a:ext uri="{FF2B5EF4-FFF2-40B4-BE49-F238E27FC236}">
                <a16:creationId xmlns:a16="http://schemas.microsoft.com/office/drawing/2014/main" id="{F90D6314-A799-CE2D-F98C-2FF8E46997C8}"/>
              </a:ext>
            </a:extLst>
          </p:cNvPr>
          <p:cNvSpPr/>
          <p:nvPr/>
        </p:nvSpPr>
        <p:spPr>
          <a:xfrm>
            <a:off x="9595129" y="-4838093"/>
            <a:ext cx="360514" cy="360514"/>
          </a:xfrm>
          <a:prstGeom prst="ellipse">
            <a:avLst/>
          </a:prstGeom>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c 89">
            <a:extLst>
              <a:ext uri="{FF2B5EF4-FFF2-40B4-BE49-F238E27FC236}">
                <a16:creationId xmlns:a16="http://schemas.microsoft.com/office/drawing/2014/main" id="{73443A1B-0745-91FD-96A8-0441F55D97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63533" y="-4780565"/>
            <a:ext cx="228600" cy="228600"/>
          </a:xfrm>
          <a:prstGeom prst="rect">
            <a:avLst/>
          </a:prstGeom>
        </p:spPr>
      </p:pic>
      <p:sp>
        <p:nvSpPr>
          <p:cNvPr id="92" name="Oval 91">
            <a:extLst>
              <a:ext uri="{FF2B5EF4-FFF2-40B4-BE49-F238E27FC236}">
                <a16:creationId xmlns:a16="http://schemas.microsoft.com/office/drawing/2014/main" id="{6F747A6D-AAF9-59C8-961D-AB3739369503}"/>
              </a:ext>
            </a:extLst>
          </p:cNvPr>
          <p:cNvSpPr/>
          <p:nvPr/>
        </p:nvSpPr>
        <p:spPr>
          <a:xfrm>
            <a:off x="11131103" y="-4815900"/>
            <a:ext cx="360514" cy="360514"/>
          </a:xfrm>
          <a:prstGeom prst="ellipse">
            <a:avLst/>
          </a:prstGeom>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phic 93">
            <a:extLst>
              <a:ext uri="{FF2B5EF4-FFF2-40B4-BE49-F238E27FC236}">
                <a16:creationId xmlns:a16="http://schemas.microsoft.com/office/drawing/2014/main" id="{C382C8E8-92C1-B652-817D-C8C20E8F7D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99507" y="-4758372"/>
            <a:ext cx="228600" cy="228600"/>
          </a:xfrm>
          <a:prstGeom prst="rect">
            <a:avLst/>
          </a:prstGeom>
        </p:spPr>
      </p:pic>
    </p:spTree>
    <p:extLst>
      <p:ext uri="{BB962C8B-B14F-4D97-AF65-F5344CB8AC3E}">
        <p14:creationId xmlns:p14="http://schemas.microsoft.com/office/powerpoint/2010/main" val="30364031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59937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5571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539302"/>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337287E-B912-91CC-AB90-664999DC9DC9}"/>
              </a:ext>
            </a:extLst>
          </p:cNvPr>
          <p:cNvSpPr/>
          <p:nvPr/>
        </p:nvSpPr>
        <p:spPr>
          <a:xfrm>
            <a:off x="6590692" y="5855715"/>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539302"/>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836765"/>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91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7B66F26-2F8A-D994-A119-FB0C31633BBD}"/>
              </a:ext>
            </a:extLst>
          </p:cNvPr>
          <p:cNvSpPr/>
          <p:nvPr/>
        </p:nvSpPr>
        <p:spPr>
          <a:xfrm>
            <a:off x="12192000" y="1836060"/>
            <a:ext cx="2423168"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ACD000C-8D53-2113-73D2-6D5395612359}"/>
              </a:ext>
            </a:extLst>
          </p:cNvPr>
          <p:cNvSpPr/>
          <p:nvPr/>
        </p:nvSpPr>
        <p:spPr>
          <a:xfrm>
            <a:off x="10516615" y="2608793"/>
            <a:ext cx="5600804"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688E066-BCC5-EF14-4B6E-BDF3C5D94DD8}"/>
              </a:ext>
            </a:extLst>
          </p:cNvPr>
          <p:cNvSpPr/>
          <p:nvPr/>
        </p:nvSpPr>
        <p:spPr>
          <a:xfrm>
            <a:off x="10416030" y="3259898"/>
            <a:ext cx="5866586" cy="735348"/>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01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F0722-071F-562F-F0C4-4EF3C867D064}"/>
              </a:ext>
            </a:extLst>
          </p:cNvPr>
          <p:cNvSpPr/>
          <p:nvPr/>
        </p:nvSpPr>
        <p:spPr>
          <a:xfrm>
            <a:off x="4888381" y="1836060"/>
            <a:ext cx="2423168"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0F189B-DE89-69C6-B7B4-A3726B2BFC45}"/>
              </a:ext>
            </a:extLst>
          </p:cNvPr>
          <p:cNvSpPr/>
          <p:nvPr/>
        </p:nvSpPr>
        <p:spPr>
          <a:xfrm>
            <a:off x="3212996" y="2608793"/>
            <a:ext cx="5600804"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791A0B-726C-3454-794C-6425420E9172}"/>
              </a:ext>
            </a:extLst>
          </p:cNvPr>
          <p:cNvSpPr/>
          <p:nvPr/>
        </p:nvSpPr>
        <p:spPr>
          <a:xfrm>
            <a:off x="3112411" y="3259898"/>
            <a:ext cx="5866586" cy="735348"/>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26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3A1B0CD-2F67-F07E-95B0-5F6011FF214F}"/>
              </a:ext>
            </a:extLst>
          </p:cNvPr>
          <p:cNvSpPr txBox="1"/>
          <p:nvPr/>
        </p:nvSpPr>
        <p:spPr>
          <a:xfrm>
            <a:off x="3728226" y="1794555"/>
            <a:ext cx="4868897" cy="1977208"/>
          </a:xfrm>
          <a:prstGeom prst="rect">
            <a:avLst/>
          </a:prstGeom>
          <a:noFill/>
        </p:spPr>
        <p:txBody>
          <a:bodyPr wrap="none" rtlCol="0">
            <a:spAutoFit/>
          </a:bodyPr>
          <a:lstStyle/>
          <a:p>
            <a:pPr marL="0" algn="ctr" rtl="0" eaLnBrk="1" latinLnBrk="0" hangingPunct="1">
              <a:lnSpc>
                <a:spcPct val="150000"/>
              </a:lnSpc>
              <a:spcBef>
                <a:spcPts val="0"/>
              </a:spcBef>
              <a:spcAft>
                <a:spcPts val="0"/>
              </a:spcAft>
            </a:pPr>
            <a:r>
              <a:rPr lang="en-US" sz="2800" kern="1200" dirty="0">
                <a:solidFill>
                  <a:srgbClr val="E7F2D8"/>
                </a:solidFill>
                <a:effectLst/>
                <a:latin typeface="Galano Grotesque Medium" panose="00000600000000000000" pitchFamily="50" charset="0"/>
                <a:ea typeface="+mn-ea"/>
                <a:cs typeface="+mn-cs"/>
              </a:rPr>
              <a:t>Thank you</a:t>
            </a:r>
            <a:endParaRPr lang="en-US" sz="2800" dirty="0">
              <a:solidFill>
                <a:srgbClr val="E7F2D8"/>
              </a:solidFill>
              <a:effectLst/>
            </a:endParaRPr>
          </a:p>
          <a:p>
            <a:pPr marL="0" algn="ctr" rtl="0" eaLnBrk="1" latinLnBrk="0" hangingPunct="1">
              <a:lnSpc>
                <a:spcPct val="150000"/>
              </a:lnSpc>
              <a:spcBef>
                <a:spcPts val="0"/>
              </a:spcBef>
              <a:spcAft>
                <a:spcPts val="0"/>
              </a:spcAft>
            </a:pPr>
            <a:r>
              <a:rPr lang="en-US" sz="2800" kern="1200" dirty="0">
                <a:solidFill>
                  <a:srgbClr val="E7F2D8"/>
                </a:solidFill>
                <a:effectLst/>
                <a:latin typeface="Galano Grotesque Medium" panose="00000600000000000000" pitchFamily="50" charset="0"/>
                <a:ea typeface="+mn-ea"/>
                <a:cs typeface="+mn-cs"/>
              </a:rPr>
              <a:t>For attending the Session</a:t>
            </a:r>
            <a:endParaRPr lang="en-US" sz="2800" dirty="0">
              <a:solidFill>
                <a:srgbClr val="E7F2D8"/>
              </a:solidFill>
              <a:effectLst/>
            </a:endParaRPr>
          </a:p>
          <a:p>
            <a:pPr marL="0" algn="ctr" rtl="0" eaLnBrk="1" latinLnBrk="0" hangingPunct="1">
              <a:lnSpc>
                <a:spcPct val="150000"/>
              </a:lnSpc>
              <a:spcBef>
                <a:spcPts val="0"/>
              </a:spcBef>
              <a:spcAft>
                <a:spcPts val="0"/>
              </a:spcAft>
            </a:pPr>
            <a:r>
              <a:rPr lang="en-US" sz="2800" kern="1200" dirty="0">
                <a:solidFill>
                  <a:srgbClr val="E7F2D8"/>
                </a:solidFill>
                <a:effectLst/>
                <a:latin typeface="Galano Grotesque Medium" panose="00000600000000000000" pitchFamily="50" charset="0"/>
                <a:ea typeface="+mn-ea"/>
                <a:cs typeface="+mn-cs"/>
              </a:rPr>
              <a:t>see you next time on Day 5</a:t>
            </a:r>
            <a:endParaRPr lang="en-US" sz="2800" dirty="0">
              <a:solidFill>
                <a:srgbClr val="E7F2D8"/>
              </a:solidFill>
              <a:effectLst/>
            </a:endParaRPr>
          </a:p>
        </p:txBody>
      </p:sp>
      <p:sp>
        <p:nvSpPr>
          <p:cNvPr id="23" name="Rectangle 22">
            <a:extLst>
              <a:ext uri="{FF2B5EF4-FFF2-40B4-BE49-F238E27FC236}">
                <a16:creationId xmlns:a16="http://schemas.microsoft.com/office/drawing/2014/main" id="{933CDA2D-CA9F-09E4-D69E-F673EFCAE234}"/>
              </a:ext>
            </a:extLst>
          </p:cNvPr>
          <p:cNvSpPr/>
          <p:nvPr/>
        </p:nvSpPr>
        <p:spPr>
          <a:xfrm>
            <a:off x="4888381" y="1836060"/>
            <a:ext cx="2423168"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A0D04E-7F3A-11A3-96CA-CF025A83D6E7}"/>
              </a:ext>
            </a:extLst>
          </p:cNvPr>
          <p:cNvSpPr/>
          <p:nvPr/>
        </p:nvSpPr>
        <p:spPr>
          <a:xfrm>
            <a:off x="3212996" y="2608793"/>
            <a:ext cx="5600804"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B178779-8B71-DEE7-BAEF-100432CE47C1}"/>
              </a:ext>
            </a:extLst>
          </p:cNvPr>
          <p:cNvSpPr/>
          <p:nvPr/>
        </p:nvSpPr>
        <p:spPr>
          <a:xfrm>
            <a:off x="3112411" y="3259898"/>
            <a:ext cx="5866586" cy="735348"/>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303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595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815181"/>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294901"/>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815181"/>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294901"/>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CBC045-BE59-5998-13F1-AA5D98BA7D96}"/>
              </a:ext>
            </a:extLst>
          </p:cNvPr>
          <p:cNvSpPr txBox="1"/>
          <p:nvPr/>
        </p:nvSpPr>
        <p:spPr>
          <a:xfrm>
            <a:off x="3728226" y="1794555"/>
            <a:ext cx="4868897" cy="1977208"/>
          </a:xfrm>
          <a:prstGeom prst="rect">
            <a:avLst/>
          </a:prstGeom>
          <a:noFill/>
        </p:spPr>
        <p:txBody>
          <a:bodyPr wrap="none" rtlCol="0">
            <a:spAutoFit/>
          </a:bodyPr>
          <a:lstStyle/>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Thank you</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For attending the Session</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see you next time on Day 5</a:t>
            </a:r>
            <a:endParaRPr lang="en-US" sz="2800" dirty="0">
              <a:solidFill>
                <a:srgbClr val="093042"/>
              </a:solidFill>
              <a:effectLst/>
            </a:endParaRPr>
          </a:p>
        </p:txBody>
      </p:sp>
      <p:sp>
        <p:nvSpPr>
          <p:cNvPr id="16" name="Rectangle 15">
            <a:extLst>
              <a:ext uri="{FF2B5EF4-FFF2-40B4-BE49-F238E27FC236}">
                <a16:creationId xmlns:a16="http://schemas.microsoft.com/office/drawing/2014/main" id="{25584283-C07B-C087-BA9E-B0392F135E98}"/>
              </a:ext>
            </a:extLst>
          </p:cNvPr>
          <p:cNvSpPr/>
          <p:nvPr/>
        </p:nvSpPr>
        <p:spPr>
          <a:xfrm>
            <a:off x="4888381" y="1836060"/>
            <a:ext cx="2423168"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0365DA-B65A-605E-27B5-34286D929211}"/>
              </a:ext>
            </a:extLst>
          </p:cNvPr>
          <p:cNvSpPr/>
          <p:nvPr/>
        </p:nvSpPr>
        <p:spPr>
          <a:xfrm>
            <a:off x="3295598" y="2650298"/>
            <a:ext cx="5600804"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8787E1-1E1B-A460-9640-5803878ABEA0}"/>
              </a:ext>
            </a:extLst>
          </p:cNvPr>
          <p:cNvSpPr/>
          <p:nvPr/>
        </p:nvSpPr>
        <p:spPr>
          <a:xfrm>
            <a:off x="3112411" y="3259898"/>
            <a:ext cx="5866586" cy="735348"/>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57956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597479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44404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B254223-1B5E-5445-4250-99A5699AC205}"/>
              </a:ext>
            </a:extLst>
          </p:cNvPr>
          <p:cNvSpPr txBox="1"/>
          <p:nvPr/>
        </p:nvSpPr>
        <p:spPr>
          <a:xfrm>
            <a:off x="3728226" y="1794555"/>
            <a:ext cx="4868897" cy="1977208"/>
          </a:xfrm>
          <a:prstGeom prst="rect">
            <a:avLst/>
          </a:prstGeom>
          <a:noFill/>
        </p:spPr>
        <p:txBody>
          <a:bodyPr wrap="none" rtlCol="0">
            <a:spAutoFit/>
          </a:bodyPr>
          <a:lstStyle/>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Thank you</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For attending the Session</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see you next time on Day 5</a:t>
            </a:r>
            <a:endParaRPr lang="en-US" sz="2800" dirty="0">
              <a:solidFill>
                <a:srgbClr val="093042"/>
              </a:solidFill>
              <a:effectLst/>
            </a:endParaRPr>
          </a:p>
        </p:txBody>
      </p:sp>
      <p:sp>
        <p:nvSpPr>
          <p:cNvPr id="23" name="Rectangle 22">
            <a:extLst>
              <a:ext uri="{FF2B5EF4-FFF2-40B4-BE49-F238E27FC236}">
                <a16:creationId xmlns:a16="http://schemas.microsoft.com/office/drawing/2014/main" id="{4898B9D9-254B-CEB9-B950-D943758379D3}"/>
              </a:ext>
            </a:extLst>
          </p:cNvPr>
          <p:cNvSpPr/>
          <p:nvPr/>
        </p:nvSpPr>
        <p:spPr>
          <a:xfrm>
            <a:off x="7136281" y="1836060"/>
            <a:ext cx="534519"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EE35E5-29E2-379B-9535-34F51D3334BB}"/>
              </a:ext>
            </a:extLst>
          </p:cNvPr>
          <p:cNvSpPr/>
          <p:nvPr/>
        </p:nvSpPr>
        <p:spPr>
          <a:xfrm>
            <a:off x="3212996" y="2608793"/>
            <a:ext cx="5600804"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14FCD21-12E0-ADB0-E3E1-80A0CEE0B167}"/>
              </a:ext>
            </a:extLst>
          </p:cNvPr>
          <p:cNvSpPr/>
          <p:nvPr/>
        </p:nvSpPr>
        <p:spPr>
          <a:xfrm>
            <a:off x="3112411" y="3259898"/>
            <a:ext cx="5866586" cy="735348"/>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388828"/>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52229"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493965">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8244" y="6157023"/>
            <a:ext cx="1582359" cy="249846"/>
          </a:xfrm>
          <a:prstGeom prst="rect">
            <a:avLst/>
          </a:prstGeom>
        </p:spPr>
      </p:pic>
      <p:sp>
        <p:nvSpPr>
          <p:cNvPr id="27" name="TextBox 26">
            <a:extLst>
              <a:ext uri="{FF2B5EF4-FFF2-40B4-BE49-F238E27FC236}">
                <a16:creationId xmlns:a16="http://schemas.microsoft.com/office/drawing/2014/main" id="{746B1452-CB5D-CAC1-CA9E-DB49F0464571}"/>
              </a:ext>
            </a:extLst>
          </p:cNvPr>
          <p:cNvSpPr txBox="1"/>
          <p:nvPr/>
        </p:nvSpPr>
        <p:spPr>
          <a:xfrm>
            <a:off x="3728226" y="1794555"/>
            <a:ext cx="4868897" cy="1977208"/>
          </a:xfrm>
          <a:prstGeom prst="rect">
            <a:avLst/>
          </a:prstGeom>
          <a:noFill/>
        </p:spPr>
        <p:txBody>
          <a:bodyPr wrap="none" rtlCol="0">
            <a:spAutoFit/>
          </a:bodyPr>
          <a:lstStyle/>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Thank you</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For attending the Session</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see you next time on Day 5</a:t>
            </a:r>
            <a:endParaRPr lang="en-US" sz="2800" dirty="0">
              <a:solidFill>
                <a:srgbClr val="093042"/>
              </a:solidFill>
              <a:effectLst/>
            </a:endParaRPr>
          </a:p>
        </p:txBody>
      </p:sp>
      <p:sp>
        <p:nvSpPr>
          <p:cNvPr id="35" name="Rectangle 34">
            <a:extLst>
              <a:ext uri="{FF2B5EF4-FFF2-40B4-BE49-F238E27FC236}">
                <a16:creationId xmlns:a16="http://schemas.microsoft.com/office/drawing/2014/main" id="{F74B674F-2A36-9408-1443-4F536CDC487E}"/>
              </a:ext>
            </a:extLst>
          </p:cNvPr>
          <p:cNvSpPr/>
          <p:nvPr/>
        </p:nvSpPr>
        <p:spPr>
          <a:xfrm>
            <a:off x="7136281" y="1836060"/>
            <a:ext cx="534519"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83F2016-CD4C-C978-354A-11CA2AF73C7B}"/>
              </a:ext>
            </a:extLst>
          </p:cNvPr>
          <p:cNvSpPr/>
          <p:nvPr/>
        </p:nvSpPr>
        <p:spPr>
          <a:xfrm>
            <a:off x="3212996" y="2608793"/>
            <a:ext cx="685904"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6FED9EC-0D1A-EBFA-EDA9-D4D3E6C4FC15}"/>
              </a:ext>
            </a:extLst>
          </p:cNvPr>
          <p:cNvSpPr/>
          <p:nvPr/>
        </p:nvSpPr>
        <p:spPr>
          <a:xfrm>
            <a:off x="3112411" y="3259898"/>
            <a:ext cx="5866586" cy="735348"/>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90060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787460" flipH="1">
            <a:off x="6757823" y="5437203"/>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829196">
            <a:off x="4919673" y="5439118"/>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8818" y="6160423"/>
            <a:ext cx="1582359" cy="249846"/>
          </a:xfrm>
          <a:prstGeom prst="rect">
            <a:avLst/>
          </a:prstGeom>
        </p:spPr>
      </p:pic>
      <p:sp>
        <p:nvSpPr>
          <p:cNvPr id="23" name="TextBox 22">
            <a:extLst>
              <a:ext uri="{FF2B5EF4-FFF2-40B4-BE49-F238E27FC236}">
                <a16:creationId xmlns:a16="http://schemas.microsoft.com/office/drawing/2014/main" id="{0E731DB0-5FB2-E020-94D2-B044A1267E3E}"/>
              </a:ext>
            </a:extLst>
          </p:cNvPr>
          <p:cNvSpPr txBox="1"/>
          <p:nvPr/>
        </p:nvSpPr>
        <p:spPr>
          <a:xfrm>
            <a:off x="3728226" y="1794555"/>
            <a:ext cx="4868897" cy="1977208"/>
          </a:xfrm>
          <a:prstGeom prst="rect">
            <a:avLst/>
          </a:prstGeom>
          <a:noFill/>
        </p:spPr>
        <p:txBody>
          <a:bodyPr wrap="none" rtlCol="0">
            <a:spAutoFit/>
          </a:bodyPr>
          <a:lstStyle/>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Thank you</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For attending the Session</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see you next time on Day 5</a:t>
            </a:r>
            <a:endParaRPr lang="en-US" sz="2800" dirty="0">
              <a:solidFill>
                <a:srgbClr val="093042"/>
              </a:solidFill>
              <a:effectLst/>
            </a:endParaRPr>
          </a:p>
        </p:txBody>
      </p:sp>
      <p:sp>
        <p:nvSpPr>
          <p:cNvPr id="25" name="Rectangle 24">
            <a:extLst>
              <a:ext uri="{FF2B5EF4-FFF2-40B4-BE49-F238E27FC236}">
                <a16:creationId xmlns:a16="http://schemas.microsoft.com/office/drawing/2014/main" id="{710DE579-D50D-8E1F-FF8F-D0E59A0770DE}"/>
              </a:ext>
            </a:extLst>
          </p:cNvPr>
          <p:cNvSpPr/>
          <p:nvPr/>
        </p:nvSpPr>
        <p:spPr>
          <a:xfrm>
            <a:off x="7136281" y="1836060"/>
            <a:ext cx="534519"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E8EFE5E-81FF-CECF-6B3A-40A4F7392847}"/>
              </a:ext>
            </a:extLst>
          </p:cNvPr>
          <p:cNvSpPr/>
          <p:nvPr/>
        </p:nvSpPr>
        <p:spPr>
          <a:xfrm>
            <a:off x="3212996" y="2608793"/>
            <a:ext cx="685904"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83592B-FD06-3B48-7E36-502A2F386793}"/>
              </a:ext>
            </a:extLst>
          </p:cNvPr>
          <p:cNvSpPr/>
          <p:nvPr/>
        </p:nvSpPr>
        <p:spPr>
          <a:xfrm>
            <a:off x="8721067" y="3259898"/>
            <a:ext cx="257929" cy="735348"/>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027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957" y="5312424"/>
            <a:ext cx="416410" cy="638496"/>
          </a:xfrm>
          <a:prstGeom prst="rect">
            <a:avLst/>
          </a:prstGeom>
        </p:spPr>
      </p:pic>
      <p:pic>
        <p:nvPicPr>
          <p:cNvPr id="13" name="Graphic 12">
            <a:extLst>
              <a:ext uri="{FF2B5EF4-FFF2-40B4-BE49-F238E27FC236}">
                <a16:creationId xmlns:a16="http://schemas.microsoft.com/office/drawing/2014/main" id="{7135CCF7-36F6-703F-5FB5-3A5B20849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10635" y="531291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274723"/>
            <a:ext cx="1582359" cy="249846"/>
          </a:xfrm>
          <a:prstGeom prst="rect">
            <a:avLst/>
          </a:prstGeom>
        </p:spPr>
      </p:pic>
      <p:sp>
        <p:nvSpPr>
          <p:cNvPr id="35" name="Rectangle: Rounded Corners 34">
            <a:extLst>
              <a:ext uri="{FF2B5EF4-FFF2-40B4-BE49-F238E27FC236}">
                <a16:creationId xmlns:a16="http://schemas.microsoft.com/office/drawing/2014/main" id="{C3765094-86C6-9109-B186-8A39AB1644A2}"/>
              </a:ext>
            </a:extLst>
          </p:cNvPr>
          <p:cNvSpPr/>
          <p:nvPr/>
        </p:nvSpPr>
        <p:spPr>
          <a:xfrm>
            <a:off x="2813541" y="1572431"/>
            <a:ext cx="295419" cy="2673259"/>
          </a:xfrm>
          <a:prstGeom prst="roundRect">
            <a:avLst>
              <a:gd name="adj" fmla="val 13397"/>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43FAE372-BEE1-2FBA-C7A3-7A1AC9195E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10021" y="4209698"/>
            <a:ext cx="4171950" cy="419100"/>
          </a:xfrm>
          <a:prstGeom prst="rect">
            <a:avLst/>
          </a:prstGeom>
        </p:spPr>
      </p:pic>
      <p:sp>
        <p:nvSpPr>
          <p:cNvPr id="23" name="TextBox 22">
            <a:extLst>
              <a:ext uri="{FF2B5EF4-FFF2-40B4-BE49-F238E27FC236}">
                <a16:creationId xmlns:a16="http://schemas.microsoft.com/office/drawing/2014/main" id="{410DADB5-0031-E978-1160-5F9CE8E62865}"/>
              </a:ext>
            </a:extLst>
          </p:cNvPr>
          <p:cNvSpPr txBox="1"/>
          <p:nvPr/>
        </p:nvSpPr>
        <p:spPr>
          <a:xfrm>
            <a:off x="3728226" y="1794555"/>
            <a:ext cx="4868898" cy="1977208"/>
          </a:xfrm>
          <a:prstGeom prst="rect">
            <a:avLst/>
          </a:prstGeom>
          <a:noFill/>
        </p:spPr>
        <p:txBody>
          <a:bodyPr wrap="none" rtlCol="0">
            <a:spAutoFit/>
          </a:bodyPr>
          <a:lstStyle/>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Thank you</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For attending the Session</a:t>
            </a:r>
            <a:endParaRPr lang="en-US" sz="2800" dirty="0">
              <a:solidFill>
                <a:srgbClr val="093042"/>
              </a:solidFill>
              <a:effectLst/>
            </a:endParaRPr>
          </a:p>
          <a:p>
            <a:pPr marL="0" algn="ctr" rtl="0" eaLnBrk="1" latinLnBrk="0" hangingPunct="1">
              <a:lnSpc>
                <a:spcPct val="150000"/>
              </a:lnSpc>
              <a:spcBef>
                <a:spcPts val="0"/>
              </a:spcBef>
              <a:spcAft>
                <a:spcPts val="0"/>
              </a:spcAft>
            </a:pPr>
            <a:r>
              <a:rPr lang="en-US" sz="2800" kern="1200" dirty="0">
                <a:solidFill>
                  <a:srgbClr val="093042"/>
                </a:solidFill>
                <a:effectLst/>
                <a:latin typeface="Galano Grotesque Medium" panose="00000600000000000000" pitchFamily="50" charset="0"/>
                <a:ea typeface="+mn-ea"/>
                <a:cs typeface="+mn-cs"/>
              </a:rPr>
              <a:t>see you next time on Day 5</a:t>
            </a:r>
            <a:endParaRPr lang="en-US" sz="2800" dirty="0">
              <a:solidFill>
                <a:srgbClr val="093042"/>
              </a:solidFill>
              <a:effectLst/>
            </a:endParaRPr>
          </a:p>
        </p:txBody>
      </p:sp>
      <p:sp>
        <p:nvSpPr>
          <p:cNvPr id="25" name="Rectangle 24">
            <a:extLst>
              <a:ext uri="{FF2B5EF4-FFF2-40B4-BE49-F238E27FC236}">
                <a16:creationId xmlns:a16="http://schemas.microsoft.com/office/drawing/2014/main" id="{7F080C10-03C8-CD85-B274-FFD26D0E2F82}"/>
              </a:ext>
            </a:extLst>
          </p:cNvPr>
          <p:cNvSpPr/>
          <p:nvPr/>
        </p:nvSpPr>
        <p:spPr>
          <a:xfrm>
            <a:off x="7136281" y="1836060"/>
            <a:ext cx="534519"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FC1FA24-D1CF-CB32-882A-5BA1193C393E}"/>
              </a:ext>
            </a:extLst>
          </p:cNvPr>
          <p:cNvSpPr/>
          <p:nvPr/>
        </p:nvSpPr>
        <p:spPr>
          <a:xfrm>
            <a:off x="3212996" y="2608793"/>
            <a:ext cx="685904" cy="609600"/>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19479F-8A74-E777-9135-1C446427E50F}"/>
              </a:ext>
            </a:extLst>
          </p:cNvPr>
          <p:cNvSpPr/>
          <p:nvPr/>
        </p:nvSpPr>
        <p:spPr>
          <a:xfrm>
            <a:off x="8721067" y="3259898"/>
            <a:ext cx="257929" cy="735348"/>
          </a:xfrm>
          <a:prstGeom prst="rect">
            <a:avLst/>
          </a:prstGeom>
          <a:solidFill>
            <a:srgbClr val="E7F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5702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4C2E8E-0932-0484-2224-F09D1C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4683" y="5525487"/>
            <a:ext cx="2942633" cy="1332513"/>
          </a:xfrm>
          <a:prstGeom prst="rect">
            <a:avLst/>
          </a:prstGeom>
        </p:spPr>
      </p:pic>
      <p:pic>
        <p:nvPicPr>
          <p:cNvPr id="5" name="Graphic 4">
            <a:extLst>
              <a:ext uri="{FF2B5EF4-FFF2-40B4-BE49-F238E27FC236}">
                <a16:creationId xmlns:a16="http://schemas.microsoft.com/office/drawing/2014/main" id="{F0F3FFA5-48CC-2973-539C-DE4A3E360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579132" flipH="1">
            <a:off x="6810835" y="5441151"/>
            <a:ext cx="416410" cy="638496"/>
          </a:xfrm>
          <a:prstGeom prst="rect">
            <a:avLst/>
          </a:prstGeom>
        </p:spPr>
      </p:pic>
      <p:pic>
        <p:nvPicPr>
          <p:cNvPr id="11" name="Graphic 10">
            <a:extLst>
              <a:ext uri="{FF2B5EF4-FFF2-40B4-BE49-F238E27FC236}">
                <a16:creationId xmlns:a16="http://schemas.microsoft.com/office/drawing/2014/main" id="{5D4A3F17-F976-5CD8-35D0-577BBE141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20868">
            <a:off x="4972685" y="5443066"/>
            <a:ext cx="416410" cy="638496"/>
          </a:xfrm>
          <a:prstGeom prst="rect">
            <a:avLst/>
          </a:prstGeom>
        </p:spPr>
      </p:pic>
      <p:pic>
        <p:nvPicPr>
          <p:cNvPr id="6" name="Graphic 5">
            <a:extLst>
              <a:ext uri="{FF2B5EF4-FFF2-40B4-BE49-F238E27FC236}">
                <a16:creationId xmlns:a16="http://schemas.microsoft.com/office/drawing/2014/main" id="{8F5D81C6-5447-7F92-4435-09D38A91F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4818" y="6160423"/>
            <a:ext cx="1582359" cy="249846"/>
          </a:xfrm>
          <a:prstGeom prst="rect">
            <a:avLst/>
          </a:prstGeom>
        </p:spPr>
      </p:pic>
      <p:sp>
        <p:nvSpPr>
          <p:cNvPr id="7" name="Rectangle 6">
            <a:extLst>
              <a:ext uri="{FF2B5EF4-FFF2-40B4-BE49-F238E27FC236}">
                <a16:creationId xmlns:a16="http://schemas.microsoft.com/office/drawing/2014/main" id="{9681B501-95EC-8341-C3C0-4030BCD1921C}"/>
              </a:ext>
            </a:extLst>
          </p:cNvPr>
          <p:cNvSpPr/>
          <p:nvPr/>
        </p:nvSpPr>
        <p:spPr>
          <a:xfrm>
            <a:off x="5254625"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3A674-A65C-6C4F-0D84-4AE59A71963E}"/>
              </a:ext>
            </a:extLst>
          </p:cNvPr>
          <p:cNvSpPr/>
          <p:nvPr/>
        </p:nvSpPr>
        <p:spPr>
          <a:xfrm>
            <a:off x="5254625"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7287E-B912-91CC-AB90-664999DC9DC9}"/>
              </a:ext>
            </a:extLst>
          </p:cNvPr>
          <p:cNvSpPr/>
          <p:nvPr/>
        </p:nvSpPr>
        <p:spPr>
          <a:xfrm>
            <a:off x="6590692" y="6146240"/>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539DAB-E48E-BD10-5418-C7899B9A8BAB}"/>
              </a:ext>
            </a:extLst>
          </p:cNvPr>
          <p:cNvSpPr/>
          <p:nvPr/>
        </p:nvSpPr>
        <p:spPr>
          <a:xfrm>
            <a:off x="6590692" y="6348796"/>
            <a:ext cx="339725" cy="111125"/>
          </a:xfrm>
          <a:prstGeom prst="rect">
            <a:avLst/>
          </a:prstGeom>
          <a:solidFill>
            <a:srgbClr val="46D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91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 advClick="0" advTm="0">
        <p159:morph option="byObject"/>
      </p:transition>
    </mc:Choice>
    <mc:Fallback xmlns="">
      <p:transition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TotalTime>
  <Words>2548</Words>
  <Application>Microsoft Office PowerPoint</Application>
  <PresentationFormat>Widescreen</PresentationFormat>
  <Paragraphs>302</Paragraphs>
  <Slides>84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Roboto Mono</vt:lpstr>
      <vt:lpstr>Symbol</vt:lpstr>
      <vt:lpstr>Galano Grotesque</vt:lpstr>
      <vt:lpstr>Product Sans</vt:lpstr>
      <vt:lpstr>Google Sans</vt:lpstr>
      <vt:lpstr>Galano Grotesque SemiBold</vt:lpstr>
      <vt:lpstr>Calibri</vt:lpstr>
      <vt:lpstr>Arial</vt:lpstr>
      <vt:lpstr>Galano Grotesque Medium</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Swarup Ranjan Paul</dc:creator>
  <cp:lastModifiedBy>Swarup Ranjan Paul</cp:lastModifiedBy>
  <cp:revision>25</cp:revision>
  <dcterms:created xsi:type="dcterms:W3CDTF">2022-09-10T10:45:18Z</dcterms:created>
  <dcterms:modified xsi:type="dcterms:W3CDTF">2022-09-20T10:44:39Z</dcterms:modified>
</cp:coreProperties>
</file>